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5" r:id="rId14"/>
    <p:sldId id="276" r:id="rId15"/>
    <p:sldId id="277" r:id="rId16"/>
    <p:sldId id="269" r:id="rId17"/>
    <p:sldId id="270" r:id="rId18"/>
    <p:sldId id="271" r:id="rId19"/>
    <p:sldId id="272" r:id="rId20"/>
    <p:sldId id="273" r:id="rId21"/>
    <p:sldId id="280" r:id="rId22"/>
    <p:sldId id="274" r:id="rId23"/>
    <p:sldId id="281" r:id="rId24"/>
    <p:sldId id="278" r:id="rId25"/>
    <p:sldId id="279"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vi-VN"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vi-VN"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vi-VN"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vi-VN"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vi-VN"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vi-VN"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vi-VN"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vi-VN"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vi-VN"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idx="1"/>
          </p:nvPr>
        </p:nvSpPr>
        <p:spPr/>
        <p:txBody>
          <a:bodyPr anchor="ct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vi-VN"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vi-VN"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vi-VN"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vi-VN"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7/24/17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29.png"/><Relationship Id="rId9" Type="http://schemas.openxmlformats.org/officeDocument/2006/relationships/image" Target="../media/image30.jpeg"/><Relationship Id="rId10" Type="http://schemas.openxmlformats.org/officeDocument/2006/relationships/image" Target="../media/image31.png"/><Relationship Id="rId11"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1" Type="http://schemas.openxmlformats.org/officeDocument/2006/relationships/image" Target="../media/image36.jpeg"/><Relationship Id="rId12"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33.jpeg"/><Relationship Id="rId9" Type="http://schemas.openxmlformats.org/officeDocument/2006/relationships/image" Target="../media/image34.jpeg"/><Relationship Id="rId10"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1" Type="http://schemas.openxmlformats.org/officeDocument/2006/relationships/image" Target="../media/image42.jpeg"/><Relationship Id="rId12" Type="http://schemas.openxmlformats.org/officeDocument/2006/relationships/image" Target="../media/image43.jpeg"/><Relationship Id="rId13"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38.png"/><Relationship Id="rId8" Type="http://schemas.openxmlformats.org/officeDocument/2006/relationships/image" Target="../media/image39.jpeg"/><Relationship Id="rId9" Type="http://schemas.openxmlformats.org/officeDocument/2006/relationships/image" Target="../media/image40.jpeg"/><Relationship Id="rId10"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png"/><Relationship Id="rId10"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50.png"/><Relationship Id="rId8" Type="http://schemas.openxmlformats.org/officeDocument/2006/relationships/image" Target="../media/image51.jpeg"/><Relationship Id="rId9"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png"/><Relationship Id="rId8"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53.jpeg"/><Relationship Id="rId8" Type="http://schemas.openxmlformats.org/officeDocument/2006/relationships/image" Target="../media/image54.png"/><Relationship Id="rId9" Type="http://schemas.openxmlformats.org/officeDocument/2006/relationships/image" Target="../media/image55.jpeg"/><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56.jpeg"/><Relationship Id="rId8" Type="http://schemas.openxmlformats.org/officeDocument/2006/relationships/image" Target="../media/image57.jpe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58.png"/><Relationship Id="rId8" Type="http://schemas.openxmlformats.org/officeDocument/2006/relationships/image" Target="../media/image59.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58.png"/><Relationship Id="rId8" Type="http://schemas.openxmlformats.org/officeDocument/2006/relationships/image" Target="../media/image60.jpeg"/><Relationship Id="rId9"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1" Type="http://schemas.openxmlformats.org/officeDocument/2006/relationships/image" Target="../media/image69.jpeg"/><Relationship Id="rId12" Type="http://schemas.openxmlformats.org/officeDocument/2006/relationships/image" Target="../media/image70.jpe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66.jpeg"/><Relationship Id="rId9" Type="http://schemas.openxmlformats.org/officeDocument/2006/relationships/image" Target="../media/image67.jpeg"/><Relationship Id="rId10" Type="http://schemas.openxmlformats.org/officeDocument/2006/relationships/image" Target="../media/image68.jpe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71.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72.jpeg"/><Relationship Id="rId9" Type="http://schemas.openxmlformats.org/officeDocument/2006/relationships/image" Target="../media/image73.jpeg"/><Relationship Id="rId10" Type="http://schemas.openxmlformats.org/officeDocument/2006/relationships/image" Target="../media/image74.png"/><Relationship Id="rId11" Type="http://schemas.openxmlformats.org/officeDocument/2006/relationships/image" Target="../media/image75.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19.jpeg"/><Relationship Id="rId13"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6.jpeg"/><Relationship Id="rId9" Type="http://schemas.openxmlformats.org/officeDocument/2006/relationships/image" Target="../media/image17.png"/><Relationship Id="rId10"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21.jpe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dirty="0" smtClean="0"/>
              <a:t>Vglobal</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904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7" y="1809601"/>
            <a:ext cx="9520653"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GAMES</a:t>
            </a:r>
            <a:r>
              <a:rPr lang="en-SG" altLang="zh-CN" sz="3600" dirty="0" smtClean="0">
                <a:latin typeface="Arial" panose="020B0604020202020204" pitchFamily="34" charset="0"/>
              </a:rPr>
              <a:t> RPG G</a:t>
            </a:r>
            <a:r>
              <a:rPr lang="vi-VN" altLang="zh-CN" sz="3600" dirty="0" smtClean="0">
                <a:latin typeface="Arial" panose="020B0604020202020204" pitchFamily="34" charset="0"/>
              </a:rPr>
              <a:t>AMES</a:t>
            </a:r>
            <a:r>
              <a:rPr lang="en-SG" altLang="zh-CN" sz="3600" dirty="0" smtClean="0">
                <a:latin typeface="Arial" panose="020B0604020202020204" pitchFamily="34" charset="0"/>
              </a:rPr>
              <a:t> </a:t>
            </a:r>
            <a:r>
              <a:rPr lang="vi-VN" altLang="zh-CN" sz="3600" dirty="0" smtClean="0">
                <a:latin typeface="Arial" panose="020B0604020202020204" pitchFamily="34" charset="0"/>
              </a:rPr>
              <a:t>FREE DOWNLOAD</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1" descr="unnamed (2)"/>
          <p:cNvPicPr>
            <a:picLocks noChangeAspect="1"/>
          </p:cNvPicPr>
          <p:nvPr/>
        </p:nvPicPr>
        <p:blipFill>
          <a:blip r:embed="rId8"/>
          <a:stretch>
            <a:fillRect/>
          </a:stretch>
        </p:blipFill>
        <p:spPr>
          <a:xfrm>
            <a:off x="1219833" y="2647318"/>
            <a:ext cx="2037133" cy="3055412"/>
          </a:xfrm>
          <a:prstGeom prst="rect">
            <a:avLst/>
          </a:prstGeom>
        </p:spPr>
      </p:pic>
      <p:pic>
        <p:nvPicPr>
          <p:cNvPr id="18" name="图片 2" descr="maxresdefault (1)"/>
          <p:cNvPicPr>
            <a:picLocks noChangeAspect="1"/>
          </p:cNvPicPr>
          <p:nvPr/>
        </p:nvPicPr>
        <p:blipFill>
          <a:blip r:embed="rId9"/>
          <a:stretch>
            <a:fillRect/>
          </a:stretch>
        </p:blipFill>
        <p:spPr>
          <a:xfrm>
            <a:off x="3370137" y="3372945"/>
            <a:ext cx="3895725" cy="2191385"/>
          </a:xfrm>
          <a:prstGeom prst="rect">
            <a:avLst/>
          </a:prstGeom>
        </p:spPr>
      </p:pic>
      <p:pic>
        <p:nvPicPr>
          <p:cNvPr id="20" name="图片 3" descr="unnamed (4)"/>
          <p:cNvPicPr>
            <a:picLocks noChangeAspect="1"/>
          </p:cNvPicPr>
          <p:nvPr/>
        </p:nvPicPr>
        <p:blipFill>
          <a:blip r:embed="rId10"/>
          <a:stretch>
            <a:fillRect/>
          </a:stretch>
        </p:blipFill>
        <p:spPr>
          <a:xfrm>
            <a:off x="7492203" y="2612445"/>
            <a:ext cx="2548780" cy="1433908"/>
          </a:xfrm>
          <a:prstGeom prst="rect">
            <a:avLst/>
          </a:prstGeom>
        </p:spPr>
      </p:pic>
      <p:pic>
        <p:nvPicPr>
          <p:cNvPr id="21" name="图片 4" descr="unnamed"/>
          <p:cNvPicPr>
            <a:picLocks noChangeAspect="1"/>
          </p:cNvPicPr>
          <p:nvPr/>
        </p:nvPicPr>
        <p:blipFill>
          <a:blip r:embed="rId11"/>
          <a:stretch>
            <a:fillRect/>
          </a:stretch>
        </p:blipFill>
        <p:spPr>
          <a:xfrm>
            <a:off x="7492203" y="4175024"/>
            <a:ext cx="2522467" cy="2522467"/>
          </a:xfrm>
          <a:prstGeom prst="rect">
            <a:avLst/>
          </a:prstGeom>
        </p:spPr>
      </p:pic>
    </p:spTree>
    <p:extLst>
      <p:ext uri="{BB962C8B-B14F-4D97-AF65-F5344CB8AC3E}">
        <p14:creationId xmlns:p14="http://schemas.microsoft.com/office/powerpoint/2010/main" val="1856080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a:t>
            </a:r>
            <a:r>
              <a:rPr lang="vi-VN" altLang="zh-CN" sz="3600" dirty="0" smtClean="0">
                <a:latin typeface="Arial" panose="020B0604020202020204" pitchFamily="34" charset="0"/>
              </a:rPr>
              <a:t>SHARING PROGRAMME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2" descr="960x0 (1)"/>
          <p:cNvPicPr>
            <a:picLocks noChangeAspect="1"/>
          </p:cNvPicPr>
          <p:nvPr/>
        </p:nvPicPr>
        <p:blipFill>
          <a:blip r:embed="rId8"/>
          <a:stretch>
            <a:fillRect/>
          </a:stretch>
        </p:blipFill>
        <p:spPr>
          <a:xfrm>
            <a:off x="1011112" y="2568896"/>
            <a:ext cx="2786380" cy="1858010"/>
          </a:xfrm>
          <a:prstGeom prst="rect">
            <a:avLst/>
          </a:prstGeom>
        </p:spPr>
      </p:pic>
      <p:pic>
        <p:nvPicPr>
          <p:cNvPr id="20" name="图片 4" descr="EnvironmentBlog_antwerp"/>
          <p:cNvPicPr>
            <a:picLocks noChangeAspect="1"/>
          </p:cNvPicPr>
          <p:nvPr/>
        </p:nvPicPr>
        <p:blipFill>
          <a:blip r:embed="rId9"/>
          <a:stretch>
            <a:fillRect/>
          </a:stretch>
        </p:blipFill>
        <p:spPr>
          <a:xfrm>
            <a:off x="4082049" y="2557365"/>
            <a:ext cx="2762443" cy="1856042"/>
          </a:xfrm>
          <a:prstGeom prst="rect">
            <a:avLst/>
          </a:prstGeom>
        </p:spPr>
      </p:pic>
      <p:pic>
        <p:nvPicPr>
          <p:cNvPr id="21" name="图片 5" descr="800x-1"/>
          <p:cNvPicPr>
            <a:picLocks noChangeAspect="1"/>
          </p:cNvPicPr>
          <p:nvPr/>
        </p:nvPicPr>
        <p:blipFill>
          <a:blip r:embed="rId10"/>
          <a:stretch>
            <a:fillRect/>
          </a:stretch>
        </p:blipFill>
        <p:spPr>
          <a:xfrm>
            <a:off x="7129049" y="2568896"/>
            <a:ext cx="2883786" cy="1856042"/>
          </a:xfrm>
          <a:prstGeom prst="rect">
            <a:avLst/>
          </a:prstGeom>
        </p:spPr>
      </p:pic>
      <p:pic>
        <p:nvPicPr>
          <p:cNvPr id="22" name="图片 6" descr="220d1730-2602-4c5d-8bfe-97d4596a1dcd"/>
          <p:cNvPicPr>
            <a:picLocks noChangeAspect="1"/>
          </p:cNvPicPr>
          <p:nvPr/>
        </p:nvPicPr>
        <p:blipFill>
          <a:blip r:embed="rId11"/>
          <a:stretch>
            <a:fillRect/>
          </a:stretch>
        </p:blipFill>
        <p:spPr>
          <a:xfrm>
            <a:off x="2245869" y="4526371"/>
            <a:ext cx="3103245" cy="1747520"/>
          </a:xfrm>
          <a:prstGeom prst="rect">
            <a:avLst/>
          </a:prstGeom>
        </p:spPr>
      </p:pic>
      <p:pic>
        <p:nvPicPr>
          <p:cNvPr id="23" name="图片 11" descr="020170705201239"/>
          <p:cNvPicPr>
            <a:picLocks noChangeAspect="1"/>
          </p:cNvPicPr>
          <p:nvPr/>
        </p:nvPicPr>
        <p:blipFill>
          <a:blip r:embed="rId12"/>
          <a:stretch>
            <a:fillRect/>
          </a:stretch>
        </p:blipFill>
        <p:spPr>
          <a:xfrm>
            <a:off x="5643359" y="4514840"/>
            <a:ext cx="2808576" cy="1797579"/>
          </a:xfrm>
          <a:prstGeom prst="rect">
            <a:avLst/>
          </a:prstGeom>
        </p:spPr>
      </p:pic>
    </p:spTree>
    <p:extLst>
      <p:ext uri="{BB962C8B-B14F-4D97-AF65-F5344CB8AC3E}">
        <p14:creationId xmlns:p14="http://schemas.microsoft.com/office/powerpoint/2010/main" val="80070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7" y="2669947"/>
            <a:ext cx="10261433" cy="3649133"/>
          </a:xfrm>
        </p:spPr>
        <p:txBody>
          <a:bodyPr>
            <a:noAutofit/>
          </a:bodyPr>
          <a:lstStyle/>
          <a:p>
            <a:pPr>
              <a:buFont typeface="Arial" panose="020B0604020202020204" pitchFamily="34" charset="0"/>
              <a:buChar char="•"/>
            </a:pPr>
            <a:r>
              <a:rPr lang="zh-CN" altLang="en-US" sz="2000" u="sng" dirty="0">
                <a:latin typeface="Arial" charset="0"/>
                <a:ea typeface="Arial" charset="0"/>
                <a:cs typeface="Arial" charset="0"/>
              </a:rPr>
              <a:t>Implementing sustainable mobility</a:t>
            </a:r>
          </a:p>
          <a:p>
            <a:pPr>
              <a:buFont typeface="Arial" panose="020B0604020202020204" pitchFamily="34" charset="0"/>
              <a:buChar char="•"/>
            </a:pPr>
            <a:r>
              <a:rPr lang="zh-CN" altLang="en-US" sz="2000" dirty="0">
                <a:latin typeface="Arial" charset="0"/>
                <a:ea typeface="Arial" charset="0"/>
                <a:cs typeface="Arial" charset="0"/>
              </a:rPr>
              <a:t>Bike sharing, mainly for short-duration usage, can be an efficient took in global bike policy at local level. In an effort to reduce the number of car trips made in the city, and the associated pollutant emissions, a new bike-sharing system was introduced, building on an existing bike rental scheme. </a:t>
            </a:r>
          </a:p>
          <a:p>
            <a:pPr>
              <a:buFont typeface="Arial" panose="020B0604020202020204" pitchFamily="34" charset="0"/>
              <a:buChar char="•"/>
            </a:pPr>
            <a:r>
              <a:rPr lang="zh-CN" altLang="en-US" sz="2000" dirty="0">
                <a:latin typeface="Arial" charset="0"/>
                <a:ea typeface="Arial" charset="0"/>
                <a:cs typeface="Arial" charset="0"/>
              </a:rPr>
              <a:t>The main objectives were to:</a:t>
            </a:r>
          </a:p>
          <a:p>
            <a:pPr>
              <a:buFont typeface="Arial" panose="020B0604020202020204" pitchFamily="34" charset="0"/>
              <a:buChar char="•"/>
            </a:pPr>
            <a:r>
              <a:rPr lang="zh-CN" altLang="en-US" sz="2000" dirty="0">
                <a:latin typeface="Arial" charset="0"/>
                <a:ea typeface="Arial" charset="0"/>
                <a:cs typeface="Arial" charset="0"/>
              </a:rPr>
              <a:t>extend the bike-sharing system to be available 24/7;</a:t>
            </a:r>
          </a:p>
          <a:p>
            <a:pPr>
              <a:buFont typeface="Arial" panose="020B0604020202020204" pitchFamily="34" charset="0"/>
              <a:buChar char="•"/>
            </a:pPr>
            <a:r>
              <a:rPr lang="zh-CN" altLang="en-US" sz="2000" dirty="0">
                <a:latin typeface="Arial" charset="0"/>
                <a:ea typeface="Arial" charset="0"/>
                <a:cs typeface="Arial" charset="0"/>
              </a:rPr>
              <a:t>strengthen multimodality at transportation hubs;</a:t>
            </a:r>
          </a:p>
          <a:p>
            <a:pPr>
              <a:buFont typeface="Arial" panose="020B0604020202020204" pitchFamily="34" charset="0"/>
              <a:buChar char="•"/>
            </a:pPr>
            <a:r>
              <a:rPr lang="zh-CN" altLang="en-US" sz="2000" dirty="0">
                <a:latin typeface="Arial" charset="0"/>
                <a:ea typeface="Arial" charset="0"/>
                <a:cs typeface="Arial" charset="0"/>
              </a:rPr>
              <a:t>encourage soft modes for home/school and home/work travel and travel related to leisure activities</a:t>
            </a:r>
            <a:r>
              <a:rPr lang="en-SG" altLang="zh-CN" sz="2000" dirty="0">
                <a:latin typeface="Arial" charset="0"/>
                <a:ea typeface="Arial" charset="0"/>
                <a:cs typeface="Arial" charset="0"/>
              </a:rPr>
              <a:t>.</a:t>
            </a:r>
            <a:endParaRPr lang="en-SG" altLang="zh-CN" sz="2000"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a:latin typeface="Arial" panose="020B0604020202020204" pitchFamily="34" charset="0"/>
              </a:rPr>
              <a:t>SHARING PROGRAMME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spTree>
    <p:extLst>
      <p:ext uri="{BB962C8B-B14F-4D97-AF65-F5344CB8AC3E}">
        <p14:creationId xmlns:p14="http://schemas.microsoft.com/office/powerpoint/2010/main" val="124090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7" y="2669947"/>
            <a:ext cx="10261433" cy="3649133"/>
          </a:xfrm>
        </p:spPr>
        <p:txBody>
          <a:bodyPr>
            <a:noAutofit/>
          </a:bodyPr>
          <a:lstStyle/>
          <a:p>
            <a:r>
              <a:rPr lang="en-US" sz="2000" b="1" dirty="0">
                <a:effectLst>
                  <a:outerShdw blurRad="38100" dist="38100" dir="2700000" algn="tl">
                    <a:srgbClr val="000000">
                      <a:alpha val="43137"/>
                    </a:srgbClr>
                  </a:outerShdw>
                </a:effectLst>
                <a:latin typeface="Arial" charset="0"/>
                <a:ea typeface="Arial" charset="0"/>
                <a:cs typeface="Arial" charset="0"/>
              </a:rPr>
              <a:t>Focus more on Advertising! Why?</a:t>
            </a:r>
          </a:p>
          <a:p>
            <a:pPr>
              <a:buFont typeface="Wingdings" panose="05000000000000000000" pitchFamily="2" charset="2"/>
              <a:buChar char="Ø"/>
            </a:pPr>
            <a:r>
              <a:rPr lang="en-US" sz="2000" dirty="0">
                <a:latin typeface="Arial" charset="0"/>
                <a:ea typeface="Arial" charset="0"/>
                <a:cs typeface="Arial" charset="0"/>
              </a:rPr>
              <a:t>Income from advertising is 5 times higher than bike rental</a:t>
            </a:r>
          </a:p>
          <a:p>
            <a:pPr>
              <a:buFont typeface="Wingdings" panose="05000000000000000000" pitchFamily="2" charset="2"/>
              <a:buChar char="Ø"/>
            </a:pPr>
            <a:r>
              <a:rPr lang="en-US" sz="2000" dirty="0">
                <a:latin typeface="Arial" charset="0"/>
                <a:ea typeface="Arial" charset="0"/>
                <a:cs typeface="Arial" charset="0"/>
              </a:rPr>
              <a:t>To get people attracted</a:t>
            </a:r>
          </a:p>
          <a:p>
            <a:r>
              <a:rPr lang="en-US" sz="2000" b="1" dirty="0">
                <a:effectLst>
                  <a:outerShdw blurRad="38100" dist="38100" dir="2700000" algn="tl">
                    <a:srgbClr val="000000">
                      <a:alpha val="43137"/>
                    </a:srgbClr>
                  </a:outerShdw>
                </a:effectLst>
                <a:latin typeface="Arial" charset="0"/>
                <a:ea typeface="Arial" charset="0"/>
                <a:cs typeface="Arial" charset="0"/>
              </a:rPr>
              <a:t>Projected </a:t>
            </a:r>
            <a:r>
              <a:rPr lang="en-US" sz="2000" b="1" dirty="0" smtClean="0">
                <a:effectLst>
                  <a:outerShdw blurRad="38100" dist="38100" dir="2700000" algn="tl">
                    <a:srgbClr val="000000">
                      <a:alpha val="43137"/>
                    </a:srgbClr>
                  </a:outerShdw>
                </a:effectLst>
                <a:latin typeface="Arial" charset="0"/>
                <a:ea typeface="Arial" charset="0"/>
                <a:cs typeface="Arial" charset="0"/>
              </a:rPr>
              <a:t>Profit: </a:t>
            </a:r>
            <a:r>
              <a:rPr lang="en-US" sz="2000" dirty="0">
                <a:effectLst>
                  <a:outerShdw blurRad="38100" dist="38100" dir="2700000" algn="tl">
                    <a:srgbClr val="000000">
                      <a:alpha val="43137"/>
                    </a:srgbClr>
                  </a:outerShdw>
                </a:effectLst>
                <a:latin typeface="Arial" charset="0"/>
                <a:ea typeface="Arial" charset="0"/>
                <a:cs typeface="Arial" charset="0"/>
              </a:rPr>
              <a:t>a</a:t>
            </a:r>
            <a:r>
              <a:rPr lang="en-US" sz="2000" dirty="0" smtClean="0">
                <a:effectLst>
                  <a:outerShdw blurRad="38100" dist="38100" dir="2700000" algn="tl">
                    <a:srgbClr val="000000">
                      <a:alpha val="43137"/>
                    </a:srgbClr>
                  </a:outerShdw>
                </a:effectLst>
                <a:latin typeface="Arial" charset="0"/>
                <a:ea typeface="Arial" charset="0"/>
                <a:cs typeface="Arial" charset="0"/>
              </a:rPr>
              <a:t>t </a:t>
            </a:r>
            <a:r>
              <a:rPr lang="en-US" sz="2000" dirty="0">
                <a:effectLst>
                  <a:outerShdw blurRad="38100" dist="38100" dir="2700000" algn="tl">
                    <a:srgbClr val="000000">
                      <a:alpha val="43137"/>
                    </a:srgbClr>
                  </a:outerShdw>
                </a:effectLst>
                <a:latin typeface="Arial" charset="0"/>
                <a:ea typeface="Arial" charset="0"/>
                <a:cs typeface="Arial" charset="0"/>
              </a:rPr>
              <a:t>least $ 8.65 million/ </a:t>
            </a:r>
            <a:r>
              <a:rPr lang="en-US" sz="2000" dirty="0" smtClean="0">
                <a:effectLst>
                  <a:outerShdw blurRad="38100" dist="38100" dir="2700000" algn="tl">
                    <a:srgbClr val="000000">
                      <a:alpha val="43137"/>
                    </a:srgbClr>
                  </a:outerShdw>
                </a:effectLst>
                <a:latin typeface="Arial" charset="0"/>
                <a:ea typeface="Arial" charset="0"/>
                <a:cs typeface="Arial" charset="0"/>
              </a:rPr>
              <a:t>year.</a:t>
            </a:r>
          </a:p>
          <a:p>
            <a:r>
              <a:rPr lang="en-US" sz="2000" dirty="0" err="1" smtClean="0">
                <a:latin typeface="Arial" charset="0"/>
                <a:ea typeface="Arial" charset="0"/>
                <a:cs typeface="Arial" charset="0"/>
              </a:rPr>
              <a:t>Ofo</a:t>
            </a:r>
            <a:r>
              <a:rPr lang="en-US" sz="2000" dirty="0" smtClean="0">
                <a:latin typeface="Arial" charset="0"/>
                <a:ea typeface="Arial" charset="0"/>
                <a:cs typeface="Arial" charset="0"/>
              </a:rPr>
              <a:t> </a:t>
            </a:r>
            <a:r>
              <a:rPr lang="en-US" sz="2000" dirty="0">
                <a:latin typeface="Arial" charset="0"/>
                <a:ea typeface="Arial" charset="0"/>
                <a:cs typeface="Arial" charset="0"/>
              </a:rPr>
              <a:t>and </a:t>
            </a:r>
            <a:r>
              <a:rPr lang="en-US" sz="2000" dirty="0" err="1">
                <a:latin typeface="Arial" charset="0"/>
                <a:ea typeface="Arial" charset="0"/>
                <a:cs typeface="Arial" charset="0"/>
              </a:rPr>
              <a:t>Mobike</a:t>
            </a:r>
            <a:r>
              <a:rPr lang="en-US" sz="2000" dirty="0">
                <a:latin typeface="Arial" charset="0"/>
                <a:ea typeface="Arial" charset="0"/>
                <a:cs typeface="Arial" charset="0"/>
              </a:rPr>
              <a:t> are the most successful of the bike-sharing companies to date and are now valued at more than $1 billion. </a:t>
            </a:r>
            <a:endParaRPr lang="en-US" sz="2000" dirty="0" smtClean="0">
              <a:latin typeface="Arial" charset="0"/>
              <a:ea typeface="Arial" charset="0"/>
              <a:cs typeface="Arial" charset="0"/>
            </a:endParaRPr>
          </a:p>
          <a:p>
            <a:r>
              <a:rPr lang="en-US" sz="2000" dirty="0" smtClean="0">
                <a:latin typeface="Arial" charset="0"/>
                <a:ea typeface="Arial" charset="0"/>
                <a:cs typeface="Arial" charset="0"/>
              </a:rPr>
              <a:t>They </a:t>
            </a:r>
            <a:r>
              <a:rPr lang="en-US" sz="2000" dirty="0">
                <a:latin typeface="Arial" charset="0"/>
                <a:ea typeface="Arial" charset="0"/>
                <a:cs typeface="Arial" charset="0"/>
              </a:rPr>
              <a:t>offer rides costing as little as 15 cents for 30 minutes.</a:t>
            </a:r>
          </a:p>
          <a:p>
            <a:endParaRPr lang="en-US" sz="2000"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a:latin typeface="Arial" panose="020B0604020202020204" pitchFamily="34" charset="0"/>
              </a:rPr>
              <a:t>SHARING PROGRAMME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spTree>
    <p:extLst>
      <p:ext uri="{BB962C8B-B14F-4D97-AF65-F5344CB8AC3E}">
        <p14:creationId xmlns:p14="http://schemas.microsoft.com/office/powerpoint/2010/main" val="198215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7" y="2669947"/>
            <a:ext cx="10261433" cy="3649133"/>
          </a:xfrm>
        </p:spPr>
        <p:txBody>
          <a:bodyPr>
            <a:noAutofit/>
          </a:bodyPr>
          <a:lstStyle/>
          <a:p>
            <a:pPr fontAlgn="auto"/>
            <a:r>
              <a:rPr lang="zh-CN" altLang="en-US" sz="2000" noProof="1">
                <a:effectLst>
                  <a:outerShdw blurRad="38100" dist="19050" dir="2700000" algn="tl" rotWithShape="0">
                    <a:schemeClr val="dk1">
                      <a:alpha val="40000"/>
                    </a:schemeClr>
                  </a:outerShdw>
                </a:effectLst>
                <a:latin typeface="Arial" charset="0"/>
                <a:ea typeface="Arial" charset="0"/>
                <a:cs typeface="Arial" charset="0"/>
              </a:rPr>
              <a:t>China's Mobike raises $600 mn to fund bike-sharing expansion</a:t>
            </a:r>
          </a:p>
          <a:p>
            <a:pPr marL="0" indent="0" algn="r">
              <a:buNone/>
            </a:pPr>
            <a:r>
              <a:rPr lang="en-US" altLang="zh-CN" sz="2000" dirty="0">
                <a:effectLst>
                  <a:outerShdw blurRad="38100" dist="19050" dir="2700000" algn="tl" rotWithShape="0">
                    <a:schemeClr val="dk1">
                      <a:alpha val="40000"/>
                    </a:schemeClr>
                  </a:outerShdw>
                </a:effectLst>
                <a:latin typeface="Arial" charset="0"/>
                <a:ea typeface="Arial" charset="0"/>
                <a:cs typeface="Arial" charset="0"/>
              </a:rPr>
              <a:t>(AFP News, 16/6/2017)</a:t>
            </a:r>
          </a:p>
          <a:p>
            <a:endParaRPr lang="zh-CN" altLang="en-US" sz="2000" dirty="0">
              <a:effectLst>
                <a:outerShdw blurRad="38100" dist="19050" dir="2700000" algn="tl" rotWithShape="0">
                  <a:schemeClr val="dk1">
                    <a:alpha val="40000"/>
                  </a:schemeClr>
                </a:outerShdw>
              </a:effectLst>
              <a:latin typeface="Arial" charset="0"/>
              <a:ea typeface="Arial" charset="0"/>
              <a:cs typeface="Arial" charset="0"/>
            </a:endParaRPr>
          </a:p>
          <a:p>
            <a:pPr algn="just"/>
            <a:r>
              <a:rPr lang="en-US" sz="2000" dirty="0">
                <a:latin typeface="Arial" charset="0"/>
                <a:ea typeface="Arial" charset="0"/>
                <a:cs typeface="Arial" charset="0"/>
              </a:rPr>
              <a:t>While the potential scale of these businesses has no doubt helped to attract investment to the tune of hundreds of millions of dollars, </a:t>
            </a:r>
          </a:p>
          <a:p>
            <a:pPr algn="just"/>
            <a:r>
              <a:rPr lang="en-US" sz="2000" dirty="0">
                <a:latin typeface="Arial" charset="0"/>
                <a:ea typeface="Arial" charset="0"/>
                <a:cs typeface="Arial" charset="0"/>
              </a:rPr>
              <a:t>the real selling point for these investors is gaining access to millions of tech-savvy customers.</a:t>
            </a:r>
          </a:p>
          <a:p>
            <a:pPr marL="0" indent="0">
              <a:buNone/>
            </a:pPr>
            <a:endParaRPr lang="en-SG" altLang="zh-CN" sz="2000"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a:latin typeface="Arial" panose="020B0604020202020204" pitchFamily="34" charset="0"/>
              </a:rPr>
              <a:t>SHARING PROGRAMME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spTree>
    <p:extLst>
      <p:ext uri="{BB962C8B-B14F-4D97-AF65-F5344CB8AC3E}">
        <p14:creationId xmlns:p14="http://schemas.microsoft.com/office/powerpoint/2010/main" val="1967499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253258"/>
            <a:ext cx="10261433" cy="3649133"/>
          </a:xfrm>
        </p:spPr>
        <p:txBody>
          <a:bodyPr>
            <a:noAutofit/>
          </a:bodyPr>
          <a:lstStyle/>
          <a:p>
            <a:pPr marL="0" indent="0" algn="ctr">
              <a:buNone/>
            </a:pPr>
            <a:r>
              <a:rPr lang="zh-CN" altLang="en-US" sz="3200" dirty="0">
                <a:effectLst>
                  <a:outerShdw blurRad="38100" dist="19050" dir="2700000" algn="tl" rotWithShape="0">
                    <a:schemeClr val="dk1">
                      <a:alpha val="40000"/>
                    </a:schemeClr>
                  </a:outerShdw>
                </a:effectLst>
                <a:latin typeface="Arial" charset="0"/>
                <a:ea typeface="Arial" charset="0"/>
                <a:cs typeface="Arial" charset="0"/>
              </a:rPr>
              <a:t>Bike-Sharing Grows Up: New Revenue Models Turn a Nice Idea into Good Business</a:t>
            </a:r>
          </a:p>
          <a:p>
            <a:pPr marL="0" indent="0">
              <a:buNone/>
            </a:pPr>
            <a:r>
              <a:rPr lang="zh-CN" altLang="en-US" sz="1600" i="1" dirty="0">
                <a:latin typeface="Arial" charset="0"/>
                <a:ea typeface="Arial" charset="0"/>
                <a:cs typeface="Arial" charset="0"/>
                <a:sym typeface="+mn-ea"/>
              </a:rPr>
              <a:t>AUG 22, 2011 @ 01:54 PM 16,150 2 FREE Issues of Forbes</a:t>
            </a:r>
            <a:endParaRPr lang="zh-CN" altLang="en-US" sz="1600" i="1" dirty="0">
              <a:latin typeface="Arial" charset="0"/>
              <a:ea typeface="Arial" charset="0"/>
              <a:cs typeface="Arial" charset="0"/>
              <a:sym typeface="+mn-ea"/>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a:latin typeface="Arial" panose="020B0604020202020204" pitchFamily="34" charset="0"/>
              </a:rPr>
              <a:t>SHARING PROGRAMME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spTree>
    <p:extLst>
      <p:ext uri="{BB962C8B-B14F-4D97-AF65-F5344CB8AC3E}">
        <p14:creationId xmlns:p14="http://schemas.microsoft.com/office/powerpoint/2010/main" val="18974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 ADVERTISING</a:t>
            </a:r>
            <a:endParaRPr lang="en-SG" altLang="zh-CN" sz="3600" dirty="0">
              <a:latin typeface="Arial" panose="020B0604020202020204"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5124" y="271819"/>
            <a:ext cx="838452" cy="575523"/>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522" y="271818"/>
            <a:ext cx="838452" cy="575523"/>
          </a:xfrm>
          <a:prstGeom prst="rect">
            <a:avLst/>
          </a:prstGeom>
        </p:spPr>
      </p:pic>
      <p:pic>
        <p:nvPicPr>
          <p:cNvPr id="20" name="图片 3" descr="Bike-Billboard-Advertising-Outdoor-Advertising-for-Oakley"/>
          <p:cNvPicPr>
            <a:picLocks noChangeAspect="1"/>
          </p:cNvPicPr>
          <p:nvPr/>
        </p:nvPicPr>
        <p:blipFill>
          <a:blip r:embed="rId8"/>
          <a:stretch>
            <a:fillRect/>
          </a:stretch>
        </p:blipFill>
        <p:spPr>
          <a:xfrm>
            <a:off x="688218" y="2618248"/>
            <a:ext cx="3352800" cy="1555750"/>
          </a:xfrm>
          <a:prstGeom prst="rect">
            <a:avLst/>
          </a:prstGeom>
        </p:spPr>
      </p:pic>
      <p:pic>
        <p:nvPicPr>
          <p:cNvPr id="21" name="图片 5" descr="chinese-basketball-star-yao-ming-in-an-advertising-campaign-for-health-CY7T2K"/>
          <p:cNvPicPr>
            <a:picLocks noChangeAspect="1"/>
          </p:cNvPicPr>
          <p:nvPr/>
        </p:nvPicPr>
        <p:blipFill>
          <a:blip r:embed="rId9"/>
          <a:stretch>
            <a:fillRect/>
          </a:stretch>
        </p:blipFill>
        <p:spPr>
          <a:xfrm>
            <a:off x="1946371" y="4541853"/>
            <a:ext cx="2268220" cy="1663065"/>
          </a:xfrm>
          <a:prstGeom prst="rect">
            <a:avLst/>
          </a:prstGeom>
        </p:spPr>
      </p:pic>
      <p:pic>
        <p:nvPicPr>
          <p:cNvPr id="22" name="图片 6" descr="maxresdefault (2)"/>
          <p:cNvPicPr>
            <a:picLocks noChangeAspect="1"/>
          </p:cNvPicPr>
          <p:nvPr/>
        </p:nvPicPr>
        <p:blipFill>
          <a:blip r:embed="rId10"/>
          <a:stretch>
            <a:fillRect/>
          </a:stretch>
        </p:blipFill>
        <p:spPr>
          <a:xfrm>
            <a:off x="7191460" y="2623806"/>
            <a:ext cx="2823210" cy="1588770"/>
          </a:xfrm>
          <a:prstGeom prst="rect">
            <a:avLst/>
          </a:prstGeom>
        </p:spPr>
      </p:pic>
      <p:pic>
        <p:nvPicPr>
          <p:cNvPr id="23" name="图片 15" descr="imagen_7118"/>
          <p:cNvPicPr>
            <a:picLocks noChangeAspect="1"/>
          </p:cNvPicPr>
          <p:nvPr/>
        </p:nvPicPr>
        <p:blipFill>
          <a:blip r:embed="rId11"/>
          <a:stretch>
            <a:fillRect/>
          </a:stretch>
        </p:blipFill>
        <p:spPr>
          <a:xfrm>
            <a:off x="4344449" y="2640316"/>
            <a:ext cx="2647334" cy="1555750"/>
          </a:xfrm>
          <a:prstGeom prst="rect">
            <a:avLst/>
          </a:prstGeom>
        </p:spPr>
      </p:pic>
      <p:pic>
        <p:nvPicPr>
          <p:cNvPr id="24" name="图片 11" descr="adbike-source-facebook"/>
          <p:cNvPicPr>
            <a:picLocks noChangeAspect="1"/>
          </p:cNvPicPr>
          <p:nvPr/>
        </p:nvPicPr>
        <p:blipFill>
          <a:blip r:embed="rId12"/>
          <a:stretch>
            <a:fillRect/>
          </a:stretch>
        </p:blipFill>
        <p:spPr>
          <a:xfrm>
            <a:off x="6648811" y="4525260"/>
            <a:ext cx="2421890" cy="1616075"/>
          </a:xfrm>
          <a:prstGeom prst="rect">
            <a:avLst/>
          </a:prstGeom>
        </p:spPr>
      </p:pic>
      <p:pic>
        <p:nvPicPr>
          <p:cNvPr id="25" name="图片 12" descr="Online-Shopping-Cheap-Custom-High-Quality-Bike"/>
          <p:cNvPicPr>
            <a:picLocks noChangeAspect="1"/>
          </p:cNvPicPr>
          <p:nvPr/>
        </p:nvPicPr>
        <p:blipFill>
          <a:blip r:embed="rId13"/>
          <a:stretch>
            <a:fillRect/>
          </a:stretch>
        </p:blipFill>
        <p:spPr>
          <a:xfrm>
            <a:off x="4583576" y="4525260"/>
            <a:ext cx="1696250" cy="1696250"/>
          </a:xfrm>
          <a:prstGeom prst="rect">
            <a:avLst/>
          </a:prstGeom>
        </p:spPr>
      </p:pic>
    </p:spTree>
    <p:extLst>
      <p:ext uri="{BB962C8B-B14F-4D97-AF65-F5344CB8AC3E}">
        <p14:creationId xmlns:p14="http://schemas.microsoft.com/office/powerpoint/2010/main" val="1690992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587914" y="381095"/>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a:t>
            </a:r>
            <a:r>
              <a:rPr lang="vi-VN" altLang="zh-CN" sz="3600" dirty="0" smtClean="0">
                <a:latin typeface="Arial" panose="020B0604020202020204" pitchFamily="34" charset="0"/>
              </a:rPr>
              <a:t>FOOD DELIVERY</a:t>
            </a:r>
            <a:endParaRPr lang="en-SG" altLang="zh-CN" sz="3600" dirty="0">
              <a:latin typeface="Arial" panose="020B0604020202020204" pitchFamily="34" charset="0"/>
            </a:endParaRPr>
          </a:p>
        </p:txBody>
      </p:sp>
      <p:pic>
        <p:nvPicPr>
          <p:cNvPr id="17" name="图片 11" descr="EATS"/>
          <p:cNvPicPr>
            <a:picLocks noChangeAspect="1"/>
          </p:cNvPicPr>
          <p:nvPr/>
        </p:nvPicPr>
        <p:blipFill>
          <a:blip r:embed="rId7"/>
          <a:stretch>
            <a:fillRect/>
          </a:stretch>
        </p:blipFill>
        <p:spPr>
          <a:xfrm>
            <a:off x="1719347" y="2731288"/>
            <a:ext cx="2435964" cy="1624320"/>
          </a:xfrm>
          <a:prstGeom prst="rect">
            <a:avLst/>
          </a:prstGeom>
        </p:spPr>
      </p:pic>
      <p:pic>
        <p:nvPicPr>
          <p:cNvPr id="18" name="图片 20" descr="grubhub"/>
          <p:cNvPicPr>
            <a:picLocks noChangeAspect="1"/>
          </p:cNvPicPr>
          <p:nvPr/>
        </p:nvPicPr>
        <p:blipFill>
          <a:blip r:embed="rId8"/>
          <a:stretch>
            <a:fillRect/>
          </a:stretch>
        </p:blipFill>
        <p:spPr>
          <a:xfrm>
            <a:off x="3059506" y="4630964"/>
            <a:ext cx="2555564" cy="1703017"/>
          </a:xfrm>
          <a:prstGeom prst="rect">
            <a:avLst/>
          </a:prstGeom>
        </p:spPr>
      </p:pic>
      <p:pic>
        <p:nvPicPr>
          <p:cNvPr id="20" name="图片 22" descr="img_screenshots"/>
          <p:cNvPicPr>
            <a:picLocks noChangeAspect="1"/>
          </p:cNvPicPr>
          <p:nvPr/>
        </p:nvPicPr>
        <p:blipFill>
          <a:blip r:embed="rId9"/>
          <a:stretch>
            <a:fillRect/>
          </a:stretch>
        </p:blipFill>
        <p:spPr>
          <a:xfrm>
            <a:off x="5382344" y="2526471"/>
            <a:ext cx="4504055" cy="3357245"/>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42139" y="299834"/>
            <a:ext cx="959961" cy="56560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976" y="299834"/>
            <a:ext cx="959961" cy="565607"/>
          </a:xfrm>
          <a:prstGeom prst="rect">
            <a:avLst/>
          </a:prstGeom>
        </p:spPr>
      </p:pic>
    </p:spTree>
    <p:extLst>
      <p:ext uri="{BB962C8B-B14F-4D97-AF65-F5344CB8AC3E}">
        <p14:creationId xmlns:p14="http://schemas.microsoft.com/office/powerpoint/2010/main" val="706665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a:bodyPr>
          <a:lstStyle/>
          <a:p>
            <a:r>
              <a:rPr lang="en-US" sz="2000" b="1" dirty="0">
                <a:effectLst>
                  <a:outerShdw blurRad="38100" dist="38100" dir="2700000" algn="tl">
                    <a:srgbClr val="000000">
                      <a:alpha val="43137"/>
                    </a:srgbClr>
                  </a:outerShdw>
                </a:effectLst>
                <a:latin typeface="Arial" charset="0"/>
                <a:ea typeface="Arial" charset="0"/>
                <a:cs typeface="Arial" charset="0"/>
              </a:rPr>
              <a:t>Projected profit:</a:t>
            </a:r>
            <a:r>
              <a:rPr lang="en-US" sz="2000" dirty="0">
                <a:latin typeface="Arial" charset="0"/>
                <a:ea typeface="Arial" charset="0"/>
                <a:cs typeface="Arial" charset="0"/>
              </a:rPr>
              <a:t/>
            </a:r>
            <a:br>
              <a:rPr lang="en-US" sz="2000" dirty="0">
                <a:latin typeface="Arial" charset="0"/>
                <a:ea typeface="Arial" charset="0"/>
                <a:cs typeface="Arial" charset="0"/>
              </a:rPr>
            </a:br>
            <a:r>
              <a:rPr lang="en-US" sz="2000" b="1" dirty="0" err="1">
                <a:latin typeface="Arial" charset="0"/>
                <a:ea typeface="Arial" charset="0"/>
                <a:cs typeface="Arial" charset="0"/>
              </a:rPr>
              <a:t>UberEATS</a:t>
            </a:r>
            <a:r>
              <a:rPr lang="en-US" sz="2000" b="1" dirty="0">
                <a:latin typeface="Arial" charset="0"/>
                <a:ea typeface="Arial" charset="0"/>
                <a:cs typeface="Arial" charset="0"/>
              </a:rPr>
              <a:t>: </a:t>
            </a:r>
            <a:r>
              <a:rPr lang="en-US" sz="2000" b="1" dirty="0" err="1">
                <a:latin typeface="Arial" charset="0"/>
                <a:ea typeface="Arial" charset="0"/>
                <a:cs typeface="Arial" charset="0"/>
              </a:rPr>
              <a:t>Uber</a:t>
            </a:r>
            <a:r>
              <a:rPr lang="en-US" sz="2000" b="1" dirty="0">
                <a:latin typeface="Arial" charset="0"/>
                <a:ea typeface="Arial" charset="0"/>
                <a:cs typeface="Arial" charset="0"/>
              </a:rPr>
              <a:t> for Food Delivery:</a:t>
            </a:r>
          </a:p>
          <a:p>
            <a:pPr>
              <a:buFont typeface="Wingdings" panose="05000000000000000000" pitchFamily="2" charset="2"/>
              <a:buChar char="ü"/>
            </a:pPr>
            <a:r>
              <a:rPr lang="en-US" sz="2000" dirty="0">
                <a:latin typeface="Arial" charset="0"/>
                <a:ea typeface="Arial" charset="0"/>
                <a:cs typeface="Arial" charset="0"/>
              </a:rPr>
              <a:t>1 million download worldwide by June 2017</a:t>
            </a:r>
          </a:p>
          <a:p>
            <a:pPr>
              <a:buFont typeface="Wingdings" panose="05000000000000000000" pitchFamily="2" charset="2"/>
              <a:buChar char="ü"/>
            </a:pPr>
            <a:r>
              <a:rPr lang="en-US" sz="2000" dirty="0">
                <a:latin typeface="Arial" charset="0"/>
                <a:ea typeface="Arial" charset="0"/>
                <a:cs typeface="Arial" charset="0"/>
              </a:rPr>
              <a:t>Revenue: Nearly $500k by June 2017</a:t>
            </a:r>
          </a:p>
          <a:p>
            <a:r>
              <a:rPr lang="en-US" sz="2000" b="1" dirty="0">
                <a:latin typeface="Arial" charset="0"/>
                <a:ea typeface="Arial" charset="0"/>
                <a:cs typeface="Arial" charset="0"/>
              </a:rPr>
              <a:t>Revenue of </a:t>
            </a:r>
            <a:r>
              <a:rPr lang="en-US" sz="2000" b="1" dirty="0" err="1">
                <a:latin typeface="Arial" charset="0"/>
                <a:ea typeface="Arial" charset="0"/>
                <a:cs typeface="Arial" charset="0"/>
              </a:rPr>
              <a:t>Grubhub</a:t>
            </a:r>
            <a:r>
              <a:rPr lang="en-US" sz="2000" b="1" dirty="0">
                <a:latin typeface="Arial" charset="0"/>
                <a:ea typeface="Arial" charset="0"/>
                <a:cs typeface="Arial" charset="0"/>
              </a:rPr>
              <a:t> worldwide from 2011 to 2016 (in million U.S. dollars</a:t>
            </a:r>
            <a:r>
              <a:rPr lang="en-US" sz="2000" b="1" dirty="0" smtClean="0">
                <a:latin typeface="Arial" charset="0"/>
                <a:ea typeface="Arial" charset="0"/>
                <a:cs typeface="Arial" charset="0"/>
              </a:rPr>
              <a:t>)</a:t>
            </a:r>
            <a:endParaRPr lang="en-US" sz="2000" b="1"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a:latin typeface="Arial" panose="020B0604020202020204" pitchFamily="34" charset="0"/>
              </a:rPr>
              <a:t>FOOD DELIVERY</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4" name="Picture 13"/>
          <p:cNvPicPr>
            <a:picLocks noChangeAspect="1"/>
          </p:cNvPicPr>
          <p:nvPr/>
        </p:nvPicPr>
        <p:blipFill>
          <a:blip r:embed="rId8"/>
          <a:stretch>
            <a:fillRect/>
          </a:stretch>
        </p:blipFill>
        <p:spPr>
          <a:xfrm>
            <a:off x="7237433" y="3355483"/>
            <a:ext cx="4091433" cy="2705494"/>
          </a:xfrm>
          <a:prstGeom prst="rect">
            <a:avLst/>
          </a:prstGeom>
        </p:spPr>
      </p:pic>
    </p:spTree>
    <p:extLst>
      <p:ext uri="{BB962C8B-B14F-4D97-AF65-F5344CB8AC3E}">
        <p14:creationId xmlns:p14="http://schemas.microsoft.com/office/powerpoint/2010/main" val="1342977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509587" y="363950"/>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a:t>
            </a:r>
            <a:r>
              <a:rPr lang="vi-VN" altLang="zh-CN" sz="3600" dirty="0" smtClean="0">
                <a:latin typeface="Arial" panose="020B0604020202020204" pitchFamily="34" charset="0"/>
              </a:rPr>
              <a:t>COURIER SERVICE</a:t>
            </a:r>
            <a:endParaRPr lang="en-SG" altLang="zh-CN" sz="3600" dirty="0">
              <a:latin typeface="Arial" panose="020B0604020202020204" pitchFamily="34"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9497" y="276781"/>
            <a:ext cx="858839" cy="56180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628" y="304668"/>
            <a:ext cx="858839" cy="561807"/>
          </a:xfrm>
          <a:prstGeom prst="rect">
            <a:avLst/>
          </a:prstGeom>
        </p:spPr>
      </p:pic>
      <p:pic>
        <p:nvPicPr>
          <p:cNvPr id="18" name="图片 3" descr="1459312862695"/>
          <p:cNvPicPr>
            <a:picLocks noChangeAspect="1"/>
          </p:cNvPicPr>
          <p:nvPr/>
        </p:nvPicPr>
        <p:blipFill>
          <a:blip r:embed="rId8"/>
          <a:stretch>
            <a:fillRect/>
          </a:stretch>
        </p:blipFill>
        <p:spPr>
          <a:xfrm>
            <a:off x="3392576" y="3401115"/>
            <a:ext cx="3179124" cy="1795520"/>
          </a:xfrm>
          <a:prstGeom prst="rect">
            <a:avLst/>
          </a:prstGeom>
        </p:spPr>
      </p:pic>
      <p:pic>
        <p:nvPicPr>
          <p:cNvPr id="20" name="图片 4" descr="cargo-bikes-36788002"/>
          <p:cNvPicPr>
            <a:picLocks noChangeAspect="1"/>
          </p:cNvPicPr>
          <p:nvPr/>
        </p:nvPicPr>
        <p:blipFill>
          <a:blip r:embed="rId9"/>
          <a:stretch>
            <a:fillRect/>
          </a:stretch>
        </p:blipFill>
        <p:spPr>
          <a:xfrm>
            <a:off x="688218" y="2605038"/>
            <a:ext cx="2464940" cy="1643814"/>
          </a:xfrm>
          <a:prstGeom prst="rect">
            <a:avLst/>
          </a:prstGeom>
        </p:spPr>
      </p:pic>
      <p:pic>
        <p:nvPicPr>
          <p:cNvPr id="21" name="图片 12" descr="cargo-bikes-36788002"/>
          <p:cNvPicPr>
            <a:picLocks noChangeAspect="1"/>
          </p:cNvPicPr>
          <p:nvPr/>
        </p:nvPicPr>
        <p:blipFill>
          <a:blip r:embed="rId9"/>
          <a:stretch>
            <a:fillRect/>
          </a:stretch>
        </p:blipFill>
        <p:spPr>
          <a:xfrm>
            <a:off x="6773128" y="4392392"/>
            <a:ext cx="3069473" cy="2046315"/>
          </a:xfrm>
          <a:prstGeom prst="rect">
            <a:avLst/>
          </a:prstGeom>
        </p:spPr>
      </p:pic>
    </p:spTree>
    <p:extLst>
      <p:ext uri="{BB962C8B-B14F-4D97-AF65-F5344CB8AC3E}">
        <p14:creationId xmlns:p14="http://schemas.microsoft.com/office/powerpoint/2010/main" val="569482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422" y="268623"/>
            <a:ext cx="749356" cy="592845"/>
          </a:xfrm>
        </p:spPr>
      </p:pic>
      <p:sp>
        <p:nvSpPr>
          <p:cNvPr id="16" name="文本框 10"/>
          <p:cNvSpPr txBox="1"/>
          <p:nvPr/>
        </p:nvSpPr>
        <p:spPr>
          <a:xfrm>
            <a:off x="1481774" y="382043"/>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17" name="44B7C0F4-79DB-4F8B-9303-0E098D69D8BE-1" descr="qt_temp"/>
          <p:cNvPicPr>
            <a:picLocks noChangeAspect="1"/>
          </p:cNvPicPr>
          <p:nvPr/>
        </p:nvPicPr>
        <p:blipFill>
          <a:blip r:embed="rId3"/>
          <a:stretch>
            <a:fillRect/>
          </a:stretch>
        </p:blipFill>
        <p:spPr>
          <a:xfrm>
            <a:off x="11188283" y="292508"/>
            <a:ext cx="641985" cy="641985"/>
          </a:xfrm>
          <a:prstGeom prst="rect">
            <a:avLst/>
          </a:prstGeom>
        </p:spPr>
      </p:pic>
      <p:pic>
        <p:nvPicPr>
          <p:cNvPr id="18" name="图片 23" descr="images"/>
          <p:cNvPicPr>
            <a:picLocks noChangeAspect="1"/>
          </p:cNvPicPr>
          <p:nvPr/>
        </p:nvPicPr>
        <p:blipFill>
          <a:blip r:embed="rId4"/>
          <a:stretch>
            <a:fillRect/>
          </a:stretch>
        </p:blipFill>
        <p:spPr>
          <a:xfrm>
            <a:off x="8798778" y="275363"/>
            <a:ext cx="586105" cy="586105"/>
          </a:xfrm>
          <a:prstGeom prst="rect">
            <a:avLst/>
          </a:prstGeom>
        </p:spPr>
      </p:pic>
      <p:pic>
        <p:nvPicPr>
          <p:cNvPr id="19" name="图片 24" descr="depositphotos_46459927-stock-illustration-cambodia-flag-button"/>
          <p:cNvPicPr>
            <a:picLocks noChangeAspect="1"/>
          </p:cNvPicPr>
          <p:nvPr/>
        </p:nvPicPr>
        <p:blipFill>
          <a:blip r:embed="rId5"/>
          <a:stretch>
            <a:fillRect/>
          </a:stretch>
        </p:blipFill>
        <p:spPr>
          <a:xfrm>
            <a:off x="9502993" y="292508"/>
            <a:ext cx="613410" cy="613410"/>
          </a:xfrm>
          <a:prstGeom prst="rect">
            <a:avLst/>
          </a:prstGeom>
        </p:spPr>
      </p:pic>
      <p:sp>
        <p:nvSpPr>
          <p:cNvPr id="20" name="文本框 25"/>
          <p:cNvSpPr txBox="1"/>
          <p:nvPr/>
        </p:nvSpPr>
        <p:spPr>
          <a:xfrm>
            <a:off x="10187523" y="350928"/>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21" name="图片 27" descr="download"/>
          <p:cNvPicPr>
            <a:picLocks noChangeAspect="1"/>
          </p:cNvPicPr>
          <p:nvPr/>
        </p:nvPicPr>
        <p:blipFill>
          <a:blip r:embed="rId6"/>
          <a:stretch>
            <a:fillRect/>
          </a:stretch>
        </p:blipFill>
        <p:spPr>
          <a:xfrm>
            <a:off x="6918543" y="344578"/>
            <a:ext cx="1635125" cy="436245"/>
          </a:xfrm>
          <a:prstGeom prst="rect">
            <a:avLst/>
          </a:prstGeom>
        </p:spPr>
      </p:pic>
      <p:pic>
        <p:nvPicPr>
          <p:cNvPr id="22" name="图片 28" descr="download (2)"/>
          <p:cNvPicPr>
            <a:picLocks noChangeAspect="1"/>
          </p:cNvPicPr>
          <p:nvPr/>
        </p:nvPicPr>
        <p:blipFill>
          <a:blip r:embed="rId7"/>
          <a:stretch>
            <a:fillRect/>
          </a:stretch>
        </p:blipFill>
        <p:spPr>
          <a:xfrm>
            <a:off x="5122763" y="314733"/>
            <a:ext cx="1550670" cy="506730"/>
          </a:xfrm>
          <a:prstGeom prst="rect">
            <a:avLst/>
          </a:prstGeom>
        </p:spPr>
      </p:pic>
      <p:pic>
        <p:nvPicPr>
          <p:cNvPr id="25" name="Content Placeholder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60" y="275772"/>
            <a:ext cx="740320" cy="585696"/>
          </a:xfrm>
          <a:prstGeom prst="rect">
            <a:avLst/>
          </a:prstGeom>
        </p:spPr>
      </p:pic>
      <p:sp>
        <p:nvSpPr>
          <p:cNvPr id="26" name="TextBox 25"/>
          <p:cNvSpPr txBox="1"/>
          <p:nvPr/>
        </p:nvSpPr>
        <p:spPr>
          <a:xfrm>
            <a:off x="4409954" y="3194613"/>
            <a:ext cx="184731" cy="369332"/>
          </a:xfrm>
          <a:prstGeom prst="rect">
            <a:avLst/>
          </a:prstGeom>
          <a:noFill/>
        </p:spPr>
        <p:txBody>
          <a:bodyPr wrap="none" rtlCol="0">
            <a:spAutoFit/>
          </a:bodyPr>
          <a:lstStyle/>
          <a:p>
            <a:endParaRPr lang="en-US"/>
          </a:p>
        </p:txBody>
      </p:sp>
      <p:sp>
        <p:nvSpPr>
          <p:cNvPr id="27" name="TextBox 26"/>
          <p:cNvSpPr txBox="1"/>
          <p:nvPr/>
        </p:nvSpPr>
        <p:spPr>
          <a:xfrm>
            <a:off x="567160" y="2854493"/>
            <a:ext cx="6655443" cy="3231654"/>
          </a:xfrm>
          <a:prstGeom prst="rect">
            <a:avLst/>
          </a:prstGeom>
          <a:noFill/>
        </p:spPr>
        <p:txBody>
          <a:bodyPr wrap="square" rtlCol="0">
            <a:spAutoFit/>
          </a:bodyPr>
          <a:lstStyle/>
          <a:p>
            <a:endParaRPr lang="en-US" sz="2800" dirty="0" smtClean="0"/>
          </a:p>
          <a:p>
            <a:pPr marL="342900" indent="-342900">
              <a:buFont typeface="Arial" charset="0"/>
              <a:buChar char="•"/>
            </a:pPr>
            <a:r>
              <a:rPr lang="en-SG" altLang="zh-CN" sz="2000" dirty="0">
                <a:effectLst>
                  <a:outerShdw blurRad="38100" dist="38100" dir="2700000" algn="tl">
                    <a:srgbClr val="000000">
                      <a:alpha val="43137"/>
                    </a:srgbClr>
                  </a:outerShdw>
                </a:effectLst>
                <a:latin typeface="Arial" panose="020B0604020202020204" pitchFamily="34" charset="0"/>
              </a:rPr>
              <a:t>We are a New Age App Company ready to coupled with a eco system to establish more business opportunities</a:t>
            </a:r>
            <a:r>
              <a:rPr lang="en-SG" altLang="zh-CN" sz="2000" dirty="0" smtClean="0">
                <a:effectLst>
                  <a:outerShdw blurRad="38100" dist="38100" dir="2700000" algn="tl">
                    <a:srgbClr val="000000">
                      <a:alpha val="43137"/>
                    </a:srgbClr>
                  </a:outerShdw>
                </a:effectLst>
                <a:latin typeface="Arial" panose="020B0604020202020204" pitchFamily="34" charset="0"/>
              </a:rPr>
              <a:t>.</a:t>
            </a:r>
          </a:p>
          <a:p>
            <a:endParaRPr lang="en-SG" altLang="zh-CN" sz="2000" dirty="0" smtClean="0">
              <a:effectLst>
                <a:outerShdw blurRad="38100" dist="38100" dir="2700000" algn="tl">
                  <a:srgbClr val="000000">
                    <a:alpha val="43137"/>
                  </a:srgbClr>
                </a:outerShdw>
              </a:effectLst>
              <a:latin typeface="Arial" panose="020B0604020202020204" pitchFamily="34" charset="0"/>
            </a:endParaRPr>
          </a:p>
          <a:p>
            <a:pPr marL="342900" indent="-342900">
              <a:buFont typeface="Arial" charset="0"/>
              <a:buChar char="•"/>
            </a:pPr>
            <a:r>
              <a:rPr lang="en-SG" altLang="zh-CN" sz="2000" dirty="0">
                <a:effectLst>
                  <a:outerShdw blurRad="38100" dist="38100" dir="2700000" algn="tl">
                    <a:srgbClr val="000000">
                      <a:alpha val="43137"/>
                    </a:srgbClr>
                  </a:outerShdw>
                </a:effectLst>
                <a:latin typeface="Arial" panose="020B0604020202020204" pitchFamily="34" charset="0"/>
              </a:rPr>
              <a:t>Following the foot-step of the most successful business platform “</a:t>
            </a:r>
            <a:r>
              <a:rPr lang="en-SG" altLang="zh-CN" sz="2000" dirty="0" err="1">
                <a:effectLst>
                  <a:outerShdw blurRad="38100" dist="38100" dir="2700000" algn="tl">
                    <a:srgbClr val="000000">
                      <a:alpha val="43137"/>
                    </a:srgbClr>
                  </a:outerShdw>
                </a:effectLst>
                <a:latin typeface="Arial" panose="020B0604020202020204" pitchFamily="34" charset="0"/>
              </a:rPr>
              <a:t>Alibaba</a:t>
            </a:r>
            <a:r>
              <a:rPr lang="en-SG" altLang="zh-CN" sz="2000" dirty="0">
                <a:effectLst>
                  <a:outerShdw blurRad="38100" dist="38100" dir="2700000" algn="tl">
                    <a:srgbClr val="000000">
                      <a:alpha val="43137"/>
                    </a:srgbClr>
                  </a:outerShdw>
                </a:effectLst>
                <a:latin typeface="Arial" panose="020B0604020202020204" pitchFamily="34" charset="0"/>
              </a:rPr>
              <a:t>” and </a:t>
            </a:r>
            <a:r>
              <a:rPr lang="en-SG" altLang="zh-CN" sz="2000" dirty="0" err="1">
                <a:effectLst>
                  <a:outerShdw blurRad="38100" dist="38100" dir="2700000" algn="tl">
                    <a:srgbClr val="000000">
                      <a:alpha val="43137"/>
                    </a:srgbClr>
                  </a:outerShdw>
                </a:effectLst>
                <a:latin typeface="Arial" panose="020B0604020202020204" pitchFamily="34" charset="0"/>
              </a:rPr>
              <a:t>visonary</a:t>
            </a:r>
            <a:r>
              <a:rPr lang="en-SG" altLang="zh-CN" sz="2000" dirty="0">
                <a:effectLst>
                  <a:outerShdw blurRad="38100" dist="38100" dir="2700000" algn="tl">
                    <a:srgbClr val="000000">
                      <a:alpha val="43137"/>
                    </a:srgbClr>
                  </a:outerShdw>
                </a:effectLst>
                <a:latin typeface="Arial" panose="020B0604020202020204" pitchFamily="34" charset="0"/>
              </a:rPr>
              <a:t> Mr Jack Ma, </a:t>
            </a:r>
            <a:r>
              <a:rPr lang="en-SG" altLang="zh-CN" sz="2000" dirty="0" err="1">
                <a:effectLst>
                  <a:outerShdw blurRad="38100" dist="38100" dir="2700000" algn="tl">
                    <a:srgbClr val="000000">
                      <a:alpha val="43137"/>
                    </a:srgbClr>
                  </a:outerShdw>
                </a:effectLst>
                <a:latin typeface="Arial" panose="020B0604020202020204" pitchFamily="34" charset="0"/>
              </a:rPr>
              <a:t>VNavi</a:t>
            </a:r>
            <a:r>
              <a:rPr lang="en-SG" altLang="zh-CN" sz="2000" dirty="0">
                <a:effectLst>
                  <a:outerShdw blurRad="38100" dist="38100" dir="2700000" algn="tl">
                    <a:srgbClr val="000000">
                      <a:alpha val="43137"/>
                    </a:srgbClr>
                  </a:outerShdw>
                </a:effectLst>
                <a:latin typeface="Arial" panose="020B0604020202020204" pitchFamily="34" charset="0"/>
              </a:rPr>
              <a:t> aims to be new rookie in app industry globally</a:t>
            </a:r>
            <a:r>
              <a:rPr lang="en-SG" altLang="zh-CN" sz="2000" dirty="0" smtClean="0">
                <a:effectLst>
                  <a:outerShdw blurRad="38100" dist="38100" dir="2700000" algn="tl">
                    <a:srgbClr val="000000">
                      <a:alpha val="43137"/>
                    </a:srgbClr>
                  </a:outerShdw>
                </a:effectLst>
                <a:latin typeface="Arial" panose="020B0604020202020204" pitchFamily="34" charset="0"/>
              </a:rPr>
              <a:t>.</a:t>
            </a:r>
            <a:endParaRPr lang="en-US" sz="2000" dirty="0" smtClean="0"/>
          </a:p>
          <a:p>
            <a:endParaRPr lang="en-US" sz="3600" dirty="0"/>
          </a:p>
        </p:txBody>
      </p:sp>
      <p:sp>
        <p:nvSpPr>
          <p:cNvPr id="28" name="TextBox 27"/>
          <p:cNvSpPr txBox="1"/>
          <p:nvPr/>
        </p:nvSpPr>
        <p:spPr>
          <a:xfrm>
            <a:off x="16338176" y="-699247"/>
            <a:ext cx="184731" cy="369332"/>
          </a:xfrm>
          <a:prstGeom prst="rect">
            <a:avLst/>
          </a:prstGeom>
          <a:noFill/>
        </p:spPr>
        <p:txBody>
          <a:bodyPr wrap="none" rtlCol="0">
            <a:spAutoFit/>
          </a:bodyPr>
          <a:lstStyle/>
          <a:p>
            <a:endParaRPr lang="en-US" dirty="0"/>
          </a:p>
        </p:txBody>
      </p:sp>
      <p:pic>
        <p:nvPicPr>
          <p:cNvPr id="29" name="图片 4" descr="images (3)"/>
          <p:cNvPicPr>
            <a:picLocks noChangeAspect="1"/>
          </p:cNvPicPr>
          <p:nvPr/>
        </p:nvPicPr>
        <p:blipFill>
          <a:blip r:embed="rId8"/>
          <a:stretch>
            <a:fillRect/>
          </a:stretch>
        </p:blipFill>
        <p:spPr>
          <a:xfrm>
            <a:off x="7302376" y="3194613"/>
            <a:ext cx="4702175" cy="2929255"/>
          </a:xfrm>
          <a:prstGeom prst="rect">
            <a:avLst/>
          </a:prstGeom>
        </p:spPr>
      </p:pic>
      <p:sp>
        <p:nvSpPr>
          <p:cNvPr id="30" name="Rectangle 29"/>
          <p:cNvSpPr/>
          <p:nvPr/>
        </p:nvSpPr>
        <p:spPr>
          <a:xfrm>
            <a:off x="567160" y="1759398"/>
            <a:ext cx="9086304" cy="646331"/>
          </a:xfrm>
          <a:prstGeom prst="rect">
            <a:avLst/>
          </a:prstGeom>
        </p:spPr>
        <p:txBody>
          <a:bodyPr wrap="square">
            <a:spAutoFit/>
          </a:bodyPr>
          <a:lstStyle/>
          <a:p>
            <a:r>
              <a:rPr lang="en-US" sz="3600" dirty="0"/>
              <a:t>ABOUT US</a:t>
            </a:r>
            <a:r>
              <a:rPr lang="en-SG" sz="3600" dirty="0">
                <a:effectLst>
                  <a:outerShdw blurRad="38100" dist="38100" dir="2700000" algn="tl">
                    <a:srgbClr val="000000">
                      <a:alpha val="43137"/>
                    </a:srgbClr>
                  </a:outerShdw>
                </a:effectLst>
                <a:latin typeface="Arial" panose="020B0604020202020204" pitchFamily="34" charset="0"/>
              </a:rPr>
              <a:t>,</a:t>
            </a:r>
            <a:r>
              <a:rPr lang="en-SG" altLang="zh-CN" sz="3600" dirty="0" err="1">
                <a:effectLst>
                  <a:outerShdw blurRad="38100" dist="38100" dir="2700000" algn="tl">
                    <a:srgbClr val="000000">
                      <a:alpha val="43137"/>
                    </a:srgbClr>
                  </a:outerShdw>
                </a:effectLst>
                <a:latin typeface="Arial" panose="020B0604020202020204" pitchFamily="34" charset="0"/>
              </a:rPr>
              <a:t>Vbikes</a:t>
            </a:r>
            <a:r>
              <a:rPr lang="en-SG" altLang="zh-CN" sz="3600" dirty="0">
                <a:effectLst>
                  <a:outerShdw blurRad="38100" dist="38100" dir="2700000" algn="tl">
                    <a:srgbClr val="000000">
                      <a:alpha val="43137"/>
                    </a:srgbClr>
                  </a:outerShdw>
                </a:effectLst>
                <a:latin typeface="Arial" panose="020B0604020202020204" pitchFamily="34" charset="0"/>
              </a:rPr>
              <a:t> </a:t>
            </a:r>
            <a:r>
              <a:rPr lang="en-SG" altLang="zh-CN" sz="3600" dirty="0" err="1">
                <a:effectLst>
                  <a:outerShdw blurRad="38100" dist="38100" dir="2700000" algn="tl">
                    <a:srgbClr val="000000">
                      <a:alpha val="43137"/>
                    </a:srgbClr>
                  </a:outerShdw>
                </a:effectLst>
                <a:latin typeface="Arial" panose="020B0604020202020204" pitchFamily="34" charset="0"/>
              </a:rPr>
              <a:t>Misson</a:t>
            </a:r>
            <a:r>
              <a:rPr lang="en-SG" altLang="zh-CN" sz="3600" dirty="0">
                <a:effectLst>
                  <a:outerShdw blurRad="38100" dist="38100" dir="2700000" algn="tl">
                    <a:srgbClr val="000000">
                      <a:alpha val="43137"/>
                    </a:srgbClr>
                  </a:outerShdw>
                </a:effectLst>
                <a:latin typeface="Arial" panose="020B0604020202020204" pitchFamily="34" charset="0"/>
              </a:rPr>
              <a:t> &amp; Goals</a:t>
            </a:r>
            <a:endParaRPr lang="en-US" sz="3600" dirty="0"/>
          </a:p>
        </p:txBody>
      </p:sp>
    </p:spTree>
    <p:extLst>
      <p:ext uri="{BB962C8B-B14F-4D97-AF65-F5344CB8AC3E}">
        <p14:creationId xmlns:p14="http://schemas.microsoft.com/office/powerpoint/2010/main" val="610980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455932"/>
            <a:ext cx="6664122" cy="1321761"/>
          </a:xfrm>
        </p:spPr>
        <p:txBody>
          <a:bodyPr>
            <a:normAutofit/>
          </a:bodyPr>
          <a:lstStyle/>
          <a:p>
            <a:pPr marL="0" indent="0">
              <a:buNone/>
            </a:pPr>
            <a:r>
              <a:rPr lang="en-US" sz="2000" b="1" dirty="0">
                <a:effectLst>
                  <a:outerShdw blurRad="38100" dist="19050" dir="2700000" algn="tl" rotWithShape="0">
                    <a:schemeClr val="dk1">
                      <a:alpha val="40000"/>
                    </a:schemeClr>
                  </a:outerShdw>
                </a:effectLst>
                <a:latin typeface="Arial" charset="0"/>
                <a:ea typeface="Arial" charset="0"/>
                <a:cs typeface="Arial" charset="0"/>
                <a:sym typeface="+mn-ea"/>
              </a:rPr>
              <a:t>We will have a new start-up division for local Vietnam courier service </a:t>
            </a:r>
            <a:endParaRPr lang="en-US" altLang="en-US" sz="2000" b="1" dirty="0">
              <a:effectLst>
                <a:outerShdw blurRad="38100" dist="19050" dir="2700000" algn="tl" rotWithShape="0">
                  <a:schemeClr val="dk1">
                    <a:alpha val="40000"/>
                  </a:schemeClr>
                </a:outerShdw>
              </a:effectLst>
              <a:latin typeface="Arial" charset="0"/>
              <a:ea typeface="Arial" charset="0"/>
              <a:cs typeface="Arial" charset="0"/>
              <a:sym typeface="+mn-ea"/>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LBA </a:t>
            </a:r>
            <a:r>
              <a:rPr lang="vi-VN" altLang="zh-CN" sz="3600" dirty="0" smtClean="0">
                <a:latin typeface="Arial" panose="020B0604020202020204" pitchFamily="34" charset="0"/>
              </a:rPr>
              <a:t>MERCHANTS</a:t>
            </a:r>
            <a:endParaRPr lang="en-SG" altLang="zh-CN" sz="3600" dirty="0">
              <a:latin typeface="Arial" panose="020B0604020202020204" pitchFamily="34" charset="0"/>
            </a:endParaRP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858" y="3782483"/>
            <a:ext cx="2669540" cy="133477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223" y="4059470"/>
            <a:ext cx="3154679" cy="1905000"/>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5727" y="4307438"/>
            <a:ext cx="3302635" cy="1409065"/>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440" y="363949"/>
            <a:ext cx="858839" cy="56180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0206" y="363950"/>
            <a:ext cx="858839" cy="561807"/>
          </a:xfrm>
          <a:prstGeom prst="rect">
            <a:avLst/>
          </a:prstGeom>
        </p:spPr>
      </p:pic>
    </p:spTree>
    <p:extLst>
      <p:ext uri="{BB962C8B-B14F-4D97-AF65-F5344CB8AC3E}">
        <p14:creationId xmlns:p14="http://schemas.microsoft.com/office/powerpoint/2010/main" val="163759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96888" y="365245"/>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MALLS</a:t>
            </a:r>
            <a:endParaRPr lang="en-SG" altLang="zh-CN" sz="3600" dirty="0">
              <a:latin typeface="Arial" panose="020B0604020202020204" pitchFamily="34" charset="0"/>
            </a:endParaRPr>
          </a:p>
        </p:txBody>
      </p:sp>
      <p:pic>
        <p:nvPicPr>
          <p:cNvPr id="18" name="图片 1" descr="MAIOMALL_Shopping"/>
          <p:cNvPicPr>
            <a:picLocks noChangeAspect="1"/>
          </p:cNvPicPr>
          <p:nvPr/>
        </p:nvPicPr>
        <p:blipFill>
          <a:blip r:embed="rId7"/>
          <a:stretch>
            <a:fillRect/>
          </a:stretch>
        </p:blipFill>
        <p:spPr>
          <a:xfrm>
            <a:off x="1568410" y="2704311"/>
            <a:ext cx="3813818" cy="2532800"/>
          </a:xfrm>
          <a:prstGeom prst="rect">
            <a:avLst/>
          </a:prstGeom>
        </p:spPr>
      </p:pic>
      <p:pic>
        <p:nvPicPr>
          <p:cNvPr id="20" name="图片 2" descr="ezhopz_sell-online-mall"/>
          <p:cNvPicPr>
            <a:picLocks noChangeAspect="1"/>
          </p:cNvPicPr>
          <p:nvPr/>
        </p:nvPicPr>
        <p:blipFill>
          <a:blip r:embed="rId8"/>
          <a:stretch>
            <a:fillRect/>
          </a:stretch>
        </p:blipFill>
        <p:spPr>
          <a:xfrm>
            <a:off x="5650366" y="3223104"/>
            <a:ext cx="4108355" cy="297677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8902" y="300501"/>
            <a:ext cx="1008908" cy="609549"/>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667" y="259861"/>
            <a:ext cx="1008908" cy="609549"/>
          </a:xfrm>
          <a:prstGeom prst="rect">
            <a:avLst/>
          </a:prstGeom>
        </p:spPr>
      </p:pic>
    </p:spTree>
    <p:extLst>
      <p:ext uri="{BB962C8B-B14F-4D97-AF65-F5344CB8AC3E}">
        <p14:creationId xmlns:p14="http://schemas.microsoft.com/office/powerpoint/2010/main" val="116327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96888" y="365245"/>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MALLS</a:t>
            </a:r>
            <a:endParaRPr lang="en-SG" altLang="zh-CN" sz="3600" dirty="0">
              <a:latin typeface="Arial" panose="020B0604020202020204" pitchFamily="34" charset="0"/>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8902" y="300501"/>
            <a:ext cx="1008908" cy="60954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667" y="259861"/>
            <a:ext cx="1008908" cy="609549"/>
          </a:xfrm>
          <a:prstGeom prst="rect">
            <a:avLst/>
          </a:prstGeom>
        </p:spPr>
      </p:pic>
      <p:pic>
        <p:nvPicPr>
          <p:cNvPr id="24" name="图片 4" descr="vietnam-ecommerce-report-2016-14-638"/>
          <p:cNvPicPr>
            <a:picLocks noChangeAspect="1"/>
          </p:cNvPicPr>
          <p:nvPr/>
        </p:nvPicPr>
        <p:blipFill>
          <a:blip r:embed="rId8"/>
          <a:stretch>
            <a:fillRect/>
          </a:stretch>
        </p:blipFill>
        <p:spPr>
          <a:xfrm>
            <a:off x="3244981" y="2455932"/>
            <a:ext cx="5102768" cy="3831962"/>
          </a:xfrm>
          <a:prstGeom prst="rect">
            <a:avLst/>
          </a:prstGeom>
        </p:spPr>
      </p:pic>
    </p:spTree>
    <p:extLst>
      <p:ext uri="{BB962C8B-B14F-4D97-AF65-F5344CB8AC3E}">
        <p14:creationId xmlns:p14="http://schemas.microsoft.com/office/powerpoint/2010/main" val="72727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96888" y="365245"/>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MALLS</a:t>
            </a:r>
            <a:endParaRPr lang="en-SG" altLang="zh-CN" sz="3600" dirty="0">
              <a:latin typeface="Arial" panose="020B0604020202020204" pitchFamily="34" charset="0"/>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8902" y="300501"/>
            <a:ext cx="1008908" cy="60954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667" y="259861"/>
            <a:ext cx="1008908" cy="609549"/>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121" y="2963900"/>
            <a:ext cx="4408805" cy="2433320"/>
          </a:xfrm>
          <a:prstGeom prst="rect">
            <a:avLst/>
          </a:prstGeom>
        </p:spPr>
      </p:pic>
      <p:pic>
        <p:nvPicPr>
          <p:cNvPr id="23" name="图片 3" descr="Screen Shot 2014-03-24 at 21.04.14"/>
          <p:cNvPicPr>
            <a:picLocks noChangeAspect="1"/>
          </p:cNvPicPr>
          <p:nvPr/>
        </p:nvPicPr>
        <p:blipFill>
          <a:blip r:embed="rId9"/>
          <a:stretch>
            <a:fillRect/>
          </a:stretch>
        </p:blipFill>
        <p:spPr>
          <a:xfrm>
            <a:off x="5670693" y="2455932"/>
            <a:ext cx="4214087" cy="3709991"/>
          </a:xfrm>
          <a:prstGeom prst="rect">
            <a:avLst/>
          </a:prstGeom>
        </p:spPr>
      </p:pic>
    </p:spTree>
    <p:extLst>
      <p:ext uri="{BB962C8B-B14F-4D97-AF65-F5344CB8AC3E}">
        <p14:creationId xmlns:p14="http://schemas.microsoft.com/office/powerpoint/2010/main" val="207262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PAY</a:t>
            </a:r>
            <a:endParaRPr lang="en-SG" altLang="zh-CN" sz="3600" dirty="0">
              <a:latin typeface="Arial" panose="020B0604020202020204" pitchFamily="34" charset="0"/>
            </a:endParaRPr>
          </a:p>
        </p:txBody>
      </p:sp>
      <p:pic>
        <p:nvPicPr>
          <p:cNvPr id="17" name="图片 1" descr="download (1)"/>
          <p:cNvPicPr>
            <a:picLocks noChangeAspect="1"/>
          </p:cNvPicPr>
          <p:nvPr/>
        </p:nvPicPr>
        <p:blipFill>
          <a:blip r:embed="rId7"/>
          <a:stretch>
            <a:fillRect/>
          </a:stretch>
        </p:blipFill>
        <p:spPr>
          <a:xfrm>
            <a:off x="688218" y="2771651"/>
            <a:ext cx="4295140" cy="1066800"/>
          </a:xfrm>
          <a:prstGeom prst="rect">
            <a:avLst/>
          </a:prstGeom>
        </p:spPr>
      </p:pic>
      <p:pic>
        <p:nvPicPr>
          <p:cNvPr id="18" name="图片 2" descr="download"/>
          <p:cNvPicPr>
            <a:picLocks noChangeAspect="1"/>
          </p:cNvPicPr>
          <p:nvPr/>
        </p:nvPicPr>
        <p:blipFill>
          <a:blip r:embed="rId8"/>
          <a:stretch>
            <a:fillRect/>
          </a:stretch>
        </p:blipFill>
        <p:spPr>
          <a:xfrm>
            <a:off x="5408504" y="2914287"/>
            <a:ext cx="4790440" cy="952500"/>
          </a:xfrm>
          <a:prstGeom prst="rect">
            <a:avLst/>
          </a:prstGeom>
        </p:spPr>
      </p:pic>
      <p:pic>
        <p:nvPicPr>
          <p:cNvPr id="20" name="图片 3" descr="PayPal-logo"/>
          <p:cNvPicPr>
            <a:picLocks noChangeAspect="1"/>
          </p:cNvPicPr>
          <p:nvPr/>
        </p:nvPicPr>
        <p:blipFill>
          <a:blip r:embed="rId9"/>
          <a:stretch>
            <a:fillRect/>
          </a:stretch>
        </p:blipFill>
        <p:spPr>
          <a:xfrm>
            <a:off x="2756001" y="4296806"/>
            <a:ext cx="6314440" cy="154305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5247" y="315241"/>
            <a:ext cx="1095858" cy="545699"/>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609" y="347510"/>
            <a:ext cx="1095858" cy="545699"/>
          </a:xfrm>
          <a:prstGeom prst="rect">
            <a:avLst/>
          </a:prstGeom>
        </p:spPr>
      </p:pic>
    </p:spTree>
    <p:extLst>
      <p:ext uri="{BB962C8B-B14F-4D97-AF65-F5344CB8AC3E}">
        <p14:creationId xmlns:p14="http://schemas.microsoft.com/office/powerpoint/2010/main" val="2063636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GREEN BIKE FACTORY</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2" descr="426803_331279756959075_788960306_n"/>
          <p:cNvPicPr>
            <a:picLocks noChangeAspect="1"/>
          </p:cNvPicPr>
          <p:nvPr/>
        </p:nvPicPr>
        <p:blipFill>
          <a:blip r:embed="rId8"/>
          <a:stretch>
            <a:fillRect/>
          </a:stretch>
        </p:blipFill>
        <p:spPr>
          <a:xfrm>
            <a:off x="7188285" y="2605042"/>
            <a:ext cx="2094865" cy="1570990"/>
          </a:xfrm>
          <a:prstGeom prst="rect">
            <a:avLst/>
          </a:prstGeom>
        </p:spPr>
      </p:pic>
      <p:pic>
        <p:nvPicPr>
          <p:cNvPr id="18" name="图片 3" descr="brom"/>
          <p:cNvPicPr>
            <a:picLocks noChangeAspect="1"/>
          </p:cNvPicPr>
          <p:nvPr/>
        </p:nvPicPr>
        <p:blipFill>
          <a:blip r:embed="rId9"/>
          <a:stretch>
            <a:fillRect/>
          </a:stretch>
        </p:blipFill>
        <p:spPr>
          <a:xfrm>
            <a:off x="3459624" y="4733415"/>
            <a:ext cx="2741930" cy="1788795"/>
          </a:xfrm>
          <a:prstGeom prst="rect">
            <a:avLst/>
          </a:prstGeom>
        </p:spPr>
      </p:pic>
      <p:pic>
        <p:nvPicPr>
          <p:cNvPr id="21" name="图片 5" descr="download (1)"/>
          <p:cNvPicPr>
            <a:picLocks noChangeAspect="1"/>
          </p:cNvPicPr>
          <p:nvPr/>
        </p:nvPicPr>
        <p:blipFill>
          <a:blip r:embed="rId10"/>
          <a:stretch>
            <a:fillRect/>
          </a:stretch>
        </p:blipFill>
        <p:spPr>
          <a:xfrm>
            <a:off x="1148272" y="2718552"/>
            <a:ext cx="2466975" cy="1847850"/>
          </a:xfrm>
          <a:prstGeom prst="rect">
            <a:avLst/>
          </a:prstGeom>
        </p:spPr>
      </p:pic>
      <p:pic>
        <p:nvPicPr>
          <p:cNvPr id="22" name="图片 6" descr="download (2)"/>
          <p:cNvPicPr>
            <a:picLocks noChangeAspect="1"/>
          </p:cNvPicPr>
          <p:nvPr/>
        </p:nvPicPr>
        <p:blipFill>
          <a:blip r:embed="rId11"/>
          <a:stretch>
            <a:fillRect/>
          </a:stretch>
        </p:blipFill>
        <p:spPr>
          <a:xfrm>
            <a:off x="4082049" y="2718552"/>
            <a:ext cx="2466975" cy="1847850"/>
          </a:xfrm>
          <a:prstGeom prst="rect">
            <a:avLst/>
          </a:prstGeom>
        </p:spPr>
      </p:pic>
      <p:pic>
        <p:nvPicPr>
          <p:cNvPr id="24" name="图片 15" descr="HTB1QL0xKpXXXXa9XpXXq6xXFXXXf"/>
          <p:cNvPicPr>
            <a:picLocks noChangeAspect="1"/>
          </p:cNvPicPr>
          <p:nvPr/>
        </p:nvPicPr>
        <p:blipFill>
          <a:blip r:embed="rId12"/>
          <a:stretch>
            <a:fillRect/>
          </a:stretch>
        </p:blipFill>
        <p:spPr>
          <a:xfrm>
            <a:off x="7133027" y="4325142"/>
            <a:ext cx="2146697" cy="2106637"/>
          </a:xfrm>
          <a:prstGeom prst="rect">
            <a:avLst/>
          </a:prstGeom>
        </p:spPr>
      </p:pic>
    </p:spTree>
    <p:extLst>
      <p:ext uri="{BB962C8B-B14F-4D97-AF65-F5344CB8AC3E}">
        <p14:creationId xmlns:p14="http://schemas.microsoft.com/office/powerpoint/2010/main" val="159841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a:bodyPr>
          <a:lstStyle/>
          <a:p>
            <a:r>
              <a:rPr lang="en-US" sz="2000" b="1" dirty="0">
                <a:latin typeface="Arial" charset="0"/>
                <a:ea typeface="Arial" charset="0"/>
                <a:cs typeface="Arial" charset="0"/>
              </a:rPr>
              <a:t>Hanoi plan to ban motorbikes by 2030 to combat </a:t>
            </a:r>
            <a:r>
              <a:rPr lang="en-US" sz="2000" b="1" dirty="0" smtClean="0">
                <a:latin typeface="Arial" charset="0"/>
                <a:ea typeface="Arial" charset="0"/>
                <a:cs typeface="Arial" charset="0"/>
              </a:rPr>
              <a:t>pollution</a:t>
            </a:r>
          </a:p>
          <a:p>
            <a:r>
              <a:rPr lang="en-US" sz="2000" dirty="0">
                <a:latin typeface="Arial" charset="0"/>
                <a:ea typeface="Arial" charset="0"/>
                <a:cs typeface="Arial" charset="0"/>
              </a:rPr>
              <a:t>Create the best Vietnam-owned Green bikes</a:t>
            </a:r>
          </a:p>
          <a:p>
            <a:r>
              <a:rPr lang="en-US" sz="2000" dirty="0">
                <a:latin typeface="Arial" charset="0"/>
                <a:ea typeface="Arial" charset="0"/>
                <a:cs typeface="Arial" charset="0"/>
              </a:rPr>
              <a:t>reduce pollution and traffic jam</a:t>
            </a:r>
          </a:p>
          <a:p>
            <a:pPr marL="0" indent="0">
              <a:buNone/>
            </a:pPr>
            <a:r>
              <a:rPr lang="en-US" sz="2000" b="1" dirty="0">
                <a:latin typeface="Arial" charset="0"/>
                <a:ea typeface="Arial" charset="0"/>
                <a:cs typeface="Arial" charset="0"/>
              </a:rPr>
              <a:t>Benefits of E-bikes</a:t>
            </a:r>
          </a:p>
          <a:p>
            <a:r>
              <a:rPr lang="en-US" sz="2000" dirty="0">
                <a:latin typeface="Arial" charset="0"/>
                <a:ea typeface="Arial" charset="0"/>
                <a:cs typeface="Arial" charset="0"/>
              </a:rPr>
              <a:t>Commuting or getting around town</a:t>
            </a:r>
          </a:p>
          <a:p>
            <a:r>
              <a:rPr lang="en-US" sz="2000" dirty="0">
                <a:latin typeface="Arial" charset="0"/>
                <a:ea typeface="Arial" charset="0"/>
                <a:cs typeface="Arial" charset="0"/>
              </a:rPr>
              <a:t>Cost-saving: save money on gas</a:t>
            </a:r>
          </a:p>
          <a:p>
            <a:r>
              <a:rPr lang="en-US" sz="2000" dirty="0" smtClean="0">
                <a:latin typeface="Arial" charset="0"/>
                <a:ea typeface="Arial" charset="0"/>
                <a:cs typeface="Arial" charset="0"/>
              </a:rPr>
              <a:t>Environment-friendly</a:t>
            </a:r>
            <a:endParaRPr lang="en-US" sz="2000" dirty="0">
              <a:latin typeface="Arial" charset="0"/>
              <a:ea typeface="Arial" charset="0"/>
              <a:cs typeface="Arial" charset="0"/>
            </a:endParaRPr>
          </a:p>
          <a:p>
            <a:endParaRPr lang="en-US" sz="2000" b="1"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GREEN BIKE </a:t>
            </a:r>
            <a:r>
              <a:rPr lang="vi-VN" altLang="zh-CN" sz="3600" dirty="0" smtClean="0">
                <a:latin typeface="Arial" panose="020B0604020202020204" pitchFamily="34" charset="0"/>
              </a:rPr>
              <a:t>FACTORY: WHY?</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4" descr="微信图片_20170712015059"/>
          <p:cNvPicPr>
            <a:picLocks noChangeAspect="1"/>
          </p:cNvPicPr>
          <p:nvPr/>
        </p:nvPicPr>
        <p:blipFill>
          <a:blip r:embed="rId8"/>
          <a:stretch>
            <a:fillRect/>
          </a:stretch>
        </p:blipFill>
        <p:spPr>
          <a:xfrm>
            <a:off x="8093278" y="1728999"/>
            <a:ext cx="2856287" cy="4590081"/>
          </a:xfrm>
          <a:prstGeom prst="rect">
            <a:avLst/>
          </a:prstGeom>
        </p:spPr>
      </p:pic>
    </p:spTree>
    <p:extLst>
      <p:ext uri="{BB962C8B-B14F-4D97-AF65-F5344CB8AC3E}">
        <p14:creationId xmlns:p14="http://schemas.microsoft.com/office/powerpoint/2010/main" val="140760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smtClean="0">
                <a:latin typeface="Arial" panose="020B0604020202020204" pitchFamily="34" charset="0"/>
              </a:rPr>
              <a:t>SHARE</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3" descr="1280px-Sở_GDCK_TPHCM_(HOSE)"/>
          <p:cNvPicPr>
            <a:picLocks noChangeAspect="1"/>
          </p:cNvPicPr>
          <p:nvPr/>
        </p:nvPicPr>
        <p:blipFill>
          <a:blip r:embed="rId8"/>
          <a:stretch>
            <a:fillRect/>
          </a:stretch>
        </p:blipFill>
        <p:spPr>
          <a:xfrm>
            <a:off x="1808107" y="2523279"/>
            <a:ext cx="2392237" cy="1794401"/>
          </a:xfrm>
          <a:prstGeom prst="rect">
            <a:avLst/>
          </a:prstGeom>
        </p:spPr>
      </p:pic>
      <p:pic>
        <p:nvPicPr>
          <p:cNvPr id="18" name="图片 4" descr="hnx_YKQO-e1427426032712"/>
          <p:cNvPicPr>
            <a:picLocks noChangeAspect="1"/>
          </p:cNvPicPr>
          <p:nvPr/>
        </p:nvPicPr>
        <p:blipFill>
          <a:blip r:embed="rId9"/>
          <a:stretch>
            <a:fillRect/>
          </a:stretch>
        </p:blipFill>
        <p:spPr>
          <a:xfrm>
            <a:off x="5589475" y="2255699"/>
            <a:ext cx="3656231" cy="2032038"/>
          </a:xfrm>
          <a:prstGeom prst="rect">
            <a:avLst/>
          </a:prstGeom>
        </p:spPr>
      </p:pic>
      <p:pic>
        <p:nvPicPr>
          <p:cNvPr id="19" name="图片 5" descr="otc-markets-otcbb-logo-advfn"/>
          <p:cNvPicPr>
            <a:picLocks noChangeAspect="1"/>
          </p:cNvPicPr>
          <p:nvPr/>
        </p:nvPicPr>
        <p:blipFill>
          <a:blip r:embed="rId10"/>
          <a:stretch>
            <a:fillRect/>
          </a:stretch>
        </p:blipFill>
        <p:spPr>
          <a:xfrm>
            <a:off x="2784359" y="4639187"/>
            <a:ext cx="1935801" cy="1935801"/>
          </a:xfrm>
          <a:prstGeom prst="rect">
            <a:avLst/>
          </a:prstGeom>
        </p:spPr>
      </p:pic>
      <p:pic>
        <p:nvPicPr>
          <p:cNvPr id="20" name="图片 6" descr="MW-DF139_nasdaq_ZG_20150209120238"/>
          <p:cNvPicPr>
            <a:picLocks noChangeAspect="1"/>
          </p:cNvPicPr>
          <p:nvPr/>
        </p:nvPicPr>
        <p:blipFill>
          <a:blip r:embed="rId11"/>
          <a:stretch>
            <a:fillRect/>
          </a:stretch>
        </p:blipFill>
        <p:spPr>
          <a:xfrm>
            <a:off x="5592461" y="4533560"/>
            <a:ext cx="3771033" cy="2119642"/>
          </a:xfrm>
          <a:prstGeom prst="rect">
            <a:avLst/>
          </a:prstGeom>
        </p:spPr>
      </p:pic>
    </p:spTree>
    <p:extLst>
      <p:ext uri="{BB962C8B-B14F-4D97-AF65-F5344CB8AC3E}">
        <p14:creationId xmlns:p14="http://schemas.microsoft.com/office/powerpoint/2010/main" val="157182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a:latin typeface="Arial" panose="020B0604020202020204" pitchFamily="34" charset="0"/>
              </a:rPr>
              <a:t>V</a:t>
            </a:r>
            <a:r>
              <a:rPr lang="vi-VN" altLang="zh-CN" sz="3600" dirty="0">
                <a:latin typeface="Arial" panose="020B0604020202020204" pitchFamily="34" charset="0"/>
              </a:rPr>
              <a:t>BIKES</a:t>
            </a:r>
            <a:r>
              <a:rPr lang="en-SG" altLang="zh-CN" sz="3600" dirty="0">
                <a:latin typeface="Arial" panose="020B0604020202020204" pitchFamily="34" charset="0"/>
              </a:rPr>
              <a:t> </a:t>
            </a:r>
            <a:r>
              <a:rPr lang="vi-VN" altLang="zh-CN" sz="3600" dirty="0" smtClean="0">
                <a:latin typeface="Arial" panose="020B0604020202020204" pitchFamily="34" charset="0"/>
              </a:rPr>
              <a:t>CCONNECT</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21" name="图片 1" descr="images (1)"/>
          <p:cNvPicPr>
            <a:picLocks noChangeAspect="1"/>
          </p:cNvPicPr>
          <p:nvPr/>
        </p:nvPicPr>
        <p:blipFill>
          <a:blip r:embed="rId8"/>
          <a:stretch>
            <a:fillRect/>
          </a:stretch>
        </p:blipFill>
        <p:spPr>
          <a:xfrm>
            <a:off x="7352340" y="2766583"/>
            <a:ext cx="2834968" cy="962292"/>
          </a:xfrm>
          <a:prstGeom prst="rect">
            <a:avLst/>
          </a:prstGeom>
        </p:spPr>
      </p:pic>
      <p:pic>
        <p:nvPicPr>
          <p:cNvPr id="22" name="图片 6" descr="download (2)"/>
          <p:cNvPicPr>
            <a:picLocks noChangeAspect="1"/>
          </p:cNvPicPr>
          <p:nvPr/>
        </p:nvPicPr>
        <p:blipFill>
          <a:blip r:embed="rId6"/>
          <a:stretch>
            <a:fillRect/>
          </a:stretch>
        </p:blipFill>
        <p:spPr>
          <a:xfrm>
            <a:off x="7352340" y="4959627"/>
            <a:ext cx="2834967" cy="926117"/>
          </a:xfrm>
          <a:prstGeom prst="rect">
            <a:avLst/>
          </a:prstGeom>
        </p:spPr>
      </p:pic>
      <p:pic>
        <p:nvPicPr>
          <p:cNvPr id="23" name="图片 11" descr="download"/>
          <p:cNvPicPr>
            <a:picLocks noChangeAspect="1"/>
          </p:cNvPicPr>
          <p:nvPr/>
        </p:nvPicPr>
        <p:blipFill>
          <a:blip r:embed="rId5"/>
          <a:stretch>
            <a:fillRect/>
          </a:stretch>
        </p:blipFill>
        <p:spPr>
          <a:xfrm>
            <a:off x="7352340" y="3933168"/>
            <a:ext cx="2906087" cy="775075"/>
          </a:xfrm>
          <a:prstGeom prst="rect">
            <a:avLst/>
          </a:prstGeom>
        </p:spPr>
      </p:pic>
      <p:sp>
        <p:nvSpPr>
          <p:cNvPr id="24" name="Content Placeholder 2"/>
          <p:cNvSpPr>
            <a:spLocks noGrp="1"/>
          </p:cNvSpPr>
          <p:nvPr>
            <p:ph idx="1"/>
          </p:nvPr>
        </p:nvSpPr>
        <p:spPr>
          <a:xfrm>
            <a:off x="688218" y="2669947"/>
            <a:ext cx="6664122" cy="3649133"/>
          </a:xfrm>
        </p:spPr>
        <p:txBody>
          <a:bodyPr>
            <a:normAutofit/>
          </a:bodyPr>
          <a:lstStyle/>
          <a:p>
            <a:r>
              <a:rPr lang="en-SG" altLang="zh-CN" sz="2000" dirty="0">
                <a:latin typeface="Arial" charset="0"/>
                <a:ea typeface="Arial" charset="0"/>
                <a:cs typeface="Arial" charset="0"/>
              </a:rPr>
              <a:t>Hanoi HQ office </a:t>
            </a:r>
            <a:r>
              <a:rPr lang="en-SG" altLang="zh-CN" sz="2000" dirty="0" smtClean="0">
                <a:latin typeface="Arial" charset="0"/>
                <a:ea typeface="Arial" charset="0"/>
                <a:cs typeface="Arial" charset="0"/>
              </a:rPr>
              <a:t>address</a:t>
            </a:r>
          </a:p>
          <a:p>
            <a:r>
              <a:rPr lang="en-SG" altLang="zh-CN" sz="2000" dirty="0" err="1">
                <a:latin typeface="Arial" charset="0"/>
                <a:ea typeface="Arial" charset="0"/>
                <a:cs typeface="Arial" charset="0"/>
              </a:rPr>
              <a:t>Ho</a:t>
            </a:r>
            <a:r>
              <a:rPr lang="en-SG" altLang="zh-CN" sz="2000" dirty="0">
                <a:latin typeface="Arial" charset="0"/>
                <a:ea typeface="Arial" charset="0"/>
                <a:cs typeface="Arial" charset="0"/>
              </a:rPr>
              <a:t> Chi Minh Office address</a:t>
            </a:r>
          </a:p>
          <a:p>
            <a:endParaRPr lang="en-SG" altLang="zh-CN" sz="2000" dirty="0">
              <a:latin typeface="Arial" charset="0"/>
              <a:ea typeface="Arial" charset="0"/>
              <a:cs typeface="Arial" charset="0"/>
            </a:endParaRPr>
          </a:p>
        </p:txBody>
      </p:sp>
    </p:spTree>
    <p:extLst>
      <p:ext uri="{BB962C8B-B14F-4D97-AF65-F5344CB8AC3E}">
        <p14:creationId xmlns:p14="http://schemas.microsoft.com/office/powerpoint/2010/main" val="99554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2397922"/>
            <a:ext cx="6664122" cy="3649133"/>
          </a:xfrm>
        </p:spPr>
        <p:txBody>
          <a:bodyPr>
            <a:normAutofit/>
          </a:bodyPr>
          <a:lstStyle/>
          <a:p>
            <a:r>
              <a:rPr lang="zh-CN" altLang="en-US" sz="2000" dirty="0" smtClean="0">
                <a:effectLst>
                  <a:outerShdw blurRad="38100" dist="38100" dir="2700000" algn="tl">
                    <a:srgbClr val="000000">
                      <a:alpha val="43137"/>
                    </a:srgbClr>
                  </a:outerShdw>
                </a:effectLst>
                <a:latin typeface="Arial" charset="0"/>
                <a:ea typeface="Arial" charset="0"/>
                <a:cs typeface="Arial" charset="0"/>
              </a:rPr>
              <a:t>What </a:t>
            </a:r>
            <a:r>
              <a:rPr lang="zh-CN" altLang="en-US" sz="2000" dirty="0">
                <a:effectLst>
                  <a:outerShdw blurRad="38100" dist="38100" dir="2700000" algn="tl">
                    <a:srgbClr val="000000">
                      <a:alpha val="43137"/>
                    </a:srgbClr>
                  </a:outerShdw>
                </a:effectLst>
                <a:latin typeface="Arial" charset="0"/>
                <a:ea typeface="Arial" charset="0"/>
                <a:cs typeface="Arial" charset="0"/>
              </a:rPr>
              <a:t>is location-based advertising &amp; why is it the next big thing?</a:t>
            </a:r>
          </a:p>
          <a:p>
            <a:r>
              <a:rPr lang="zh-CN" altLang="en-US" sz="2000" dirty="0">
                <a:latin typeface="Arial" charset="0"/>
                <a:ea typeface="Arial" charset="0"/>
                <a:cs typeface="Arial" charset="0"/>
              </a:rPr>
              <a:t>By Jack Simpson</a:t>
            </a:r>
          </a:p>
          <a:p>
            <a:r>
              <a:rPr lang="zh-CN" altLang="en-US" sz="2000" dirty="0">
                <a:latin typeface="Arial" charset="0"/>
                <a:ea typeface="Arial" charset="0"/>
                <a:cs typeface="Arial" charset="0"/>
              </a:rPr>
              <a:t>https://econsultancy.com/blog/67418-what-is-location-based-advertising-why-is-it-the-next-big-thing/</a:t>
            </a:r>
          </a:p>
          <a:p>
            <a:endParaRPr lang="en-US" sz="2000" dirty="0">
              <a:latin typeface="Arial" charset="0"/>
              <a:ea typeface="Arial" charset="0"/>
              <a:cs typeface="Arial" charset="0"/>
            </a:endParaRPr>
          </a:p>
        </p:txBody>
      </p:sp>
      <p:sp>
        <p:nvSpPr>
          <p:cNvPr id="5" name="文本框 10"/>
          <p:cNvSpPr txBox="1"/>
          <p:nvPr/>
        </p:nvSpPr>
        <p:spPr>
          <a:xfrm>
            <a:off x="1438467" y="403320"/>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pic>
        <p:nvPicPr>
          <p:cNvPr id="14" name="图片 3" descr="unnamed (1)"/>
          <p:cNvPicPr>
            <a:picLocks noChangeAspect="1"/>
          </p:cNvPicPr>
          <p:nvPr/>
        </p:nvPicPr>
        <p:blipFill>
          <a:blip r:embed="rId7"/>
          <a:stretch>
            <a:fillRect/>
          </a:stretch>
        </p:blipFill>
        <p:spPr>
          <a:xfrm>
            <a:off x="7685165" y="2655731"/>
            <a:ext cx="1597985" cy="2663773"/>
          </a:xfrm>
          <a:prstGeom prst="rect">
            <a:avLst/>
          </a:prstGeom>
        </p:spPr>
      </p:pic>
      <p:sp>
        <p:nvSpPr>
          <p:cNvPr id="15" name="Rectangle 14"/>
          <p:cNvSpPr/>
          <p:nvPr/>
        </p:nvSpPr>
        <p:spPr>
          <a:xfrm>
            <a:off x="685802" y="1751591"/>
            <a:ext cx="1535485" cy="646331"/>
          </a:xfrm>
          <a:prstGeom prst="rect">
            <a:avLst/>
          </a:prstGeom>
        </p:spPr>
        <p:txBody>
          <a:bodyPr wrap="none">
            <a:spAutoFit/>
          </a:bodyPr>
          <a:lstStyle/>
          <a:p>
            <a:r>
              <a:rPr lang="vi-VN" altLang="zh-CN" sz="3600" dirty="0">
                <a:effectLst>
                  <a:outerShdw blurRad="38100" dist="38100" dir="2700000" algn="tl">
                    <a:srgbClr val="000000">
                      <a:alpha val="43137"/>
                    </a:srgbClr>
                  </a:outerShdw>
                </a:effectLst>
                <a:ea typeface="Arial" charset="0"/>
                <a:cs typeface="Arial" charset="0"/>
              </a:rPr>
              <a:t>VNAVI</a:t>
            </a:r>
          </a:p>
        </p:txBody>
      </p:sp>
      <p:pic>
        <p:nvPicPr>
          <p:cNvPr id="16" name="图片 2" descr="unnamed"/>
          <p:cNvPicPr>
            <a:picLocks noChangeAspect="1"/>
          </p:cNvPicPr>
          <p:nvPr/>
        </p:nvPicPr>
        <p:blipFill>
          <a:blip r:embed="rId8"/>
          <a:stretch>
            <a:fillRect/>
          </a:stretch>
        </p:blipFill>
        <p:spPr>
          <a:xfrm>
            <a:off x="9401260" y="2613761"/>
            <a:ext cx="2705743" cy="2705743"/>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6093" y="307040"/>
            <a:ext cx="596378" cy="592850"/>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472" y="307040"/>
            <a:ext cx="596378" cy="592850"/>
          </a:xfrm>
          <a:prstGeom prst="rect">
            <a:avLst/>
          </a:prstGeom>
        </p:spPr>
      </p:pic>
    </p:spTree>
    <p:extLst>
      <p:ext uri="{BB962C8B-B14F-4D97-AF65-F5344CB8AC3E}">
        <p14:creationId xmlns:p14="http://schemas.microsoft.com/office/powerpoint/2010/main" val="201573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a:bodyPr>
          <a:lstStyle/>
          <a:p>
            <a:r>
              <a:rPr lang="zh-CN" altLang="en-US" sz="2000" dirty="0">
                <a:effectLst>
                  <a:outerShdw blurRad="38100" dist="38100" dir="2700000" algn="tl">
                    <a:srgbClr val="000000">
                      <a:alpha val="43137"/>
                    </a:srgbClr>
                  </a:outerShdw>
                </a:effectLst>
                <a:latin typeface="Arial" charset="0"/>
                <a:ea typeface="Arial" charset="0"/>
                <a:cs typeface="Arial" charset="0"/>
              </a:rPr>
              <a:t>Location-based advertising (LBA)</a:t>
            </a:r>
            <a:r>
              <a:rPr lang="zh-CN" altLang="en-US" sz="2000" dirty="0">
                <a:latin typeface="Arial" charset="0"/>
                <a:ea typeface="Arial" charset="0"/>
                <a:cs typeface="Arial" charset="0"/>
              </a:rPr>
              <a:t> is a new form of advertising that integrates mobile advertising with location-based services. The technology is used to pinpoint consumers location and provide location-specific advertisements on their mobile devices</a:t>
            </a:r>
            <a:r>
              <a:rPr lang="zh-CN" altLang="en-US" sz="2000" dirty="0" smtClean="0">
                <a:latin typeface="Arial" charset="0"/>
                <a:ea typeface="Arial" charset="0"/>
                <a:cs typeface="Arial" charset="0"/>
              </a:rPr>
              <a:t>.</a:t>
            </a:r>
            <a:endParaRPr lang="vi-VN" altLang="zh-CN" sz="2000" dirty="0" smtClean="0">
              <a:latin typeface="Arial" charset="0"/>
              <a:ea typeface="Arial" charset="0"/>
              <a:cs typeface="Arial" charset="0"/>
            </a:endParaRPr>
          </a:p>
          <a:p>
            <a:r>
              <a:rPr lang="en-US" sz="2000" dirty="0">
                <a:latin typeface="Arial" charset="0"/>
                <a:ea typeface="Arial" charset="0"/>
                <a:cs typeface="Arial" charset="0"/>
              </a:rPr>
              <a:t>Online advertising revenue in the United States from 2000 to 2016 (in billion U.S. dollars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5" name="文本框 10"/>
          <p:cNvSpPr txBox="1"/>
          <p:nvPr/>
        </p:nvSpPr>
        <p:spPr>
          <a:xfrm>
            <a:off x="1438467" y="403320"/>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742997" y="1738256"/>
            <a:ext cx="1535485" cy="646331"/>
          </a:xfrm>
          <a:prstGeom prst="rect">
            <a:avLst/>
          </a:prstGeom>
        </p:spPr>
        <p:txBody>
          <a:bodyPr wrap="none">
            <a:spAutoFit/>
          </a:bodyPr>
          <a:lstStyle/>
          <a:p>
            <a:r>
              <a:rPr lang="vi-VN" altLang="zh-CN" sz="3600" dirty="0">
                <a:effectLst>
                  <a:outerShdw blurRad="38100" dist="38100" dir="2700000" algn="tl">
                    <a:srgbClr val="000000">
                      <a:alpha val="43137"/>
                    </a:srgbClr>
                  </a:outerShdw>
                </a:effectLst>
                <a:ea typeface="Arial" charset="0"/>
                <a:cs typeface="Arial" charset="0"/>
              </a:rPr>
              <a:t>VNAVI</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093" y="307040"/>
            <a:ext cx="596378" cy="59285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472" y="307040"/>
            <a:ext cx="596378" cy="592850"/>
          </a:xfrm>
          <a:prstGeom prst="rect">
            <a:avLst/>
          </a:prstGeom>
        </p:spPr>
      </p:pic>
      <p:pic>
        <p:nvPicPr>
          <p:cNvPr id="19" name="Picture 18"/>
          <p:cNvPicPr>
            <a:picLocks noChangeAspect="1"/>
          </p:cNvPicPr>
          <p:nvPr/>
        </p:nvPicPr>
        <p:blipFill>
          <a:blip r:embed="rId8"/>
          <a:stretch>
            <a:fillRect/>
          </a:stretch>
        </p:blipFill>
        <p:spPr>
          <a:xfrm flipH="1">
            <a:off x="7352340" y="3097977"/>
            <a:ext cx="4378611" cy="2793072"/>
          </a:xfrm>
          <a:prstGeom prst="rect">
            <a:avLst/>
          </a:prstGeom>
        </p:spPr>
      </p:pic>
    </p:spTree>
    <p:extLst>
      <p:ext uri="{BB962C8B-B14F-4D97-AF65-F5344CB8AC3E}">
        <p14:creationId xmlns:p14="http://schemas.microsoft.com/office/powerpoint/2010/main" val="7987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a:bodyPr>
          <a:lstStyle/>
          <a:p>
            <a:r>
              <a:rPr lang="zh-CN" altLang="en-US" sz="2000" dirty="0">
                <a:effectLst>
                  <a:outerShdw blurRad="38100" dist="38100" dir="2700000" algn="tl">
                    <a:srgbClr val="000000">
                      <a:alpha val="43137"/>
                    </a:srgbClr>
                  </a:outerShdw>
                </a:effectLst>
                <a:latin typeface="Arial" charset="0"/>
                <a:ea typeface="Arial" charset="0"/>
                <a:cs typeface="Arial" charset="0"/>
              </a:rPr>
              <a:t>Location-based advertising (LBA)</a:t>
            </a:r>
            <a:r>
              <a:rPr lang="zh-CN" altLang="en-US" sz="2000" dirty="0">
                <a:latin typeface="Arial" charset="0"/>
                <a:ea typeface="Arial" charset="0"/>
                <a:cs typeface="Arial" charset="0"/>
              </a:rPr>
              <a:t> is a new form of advertising that integrates mobile advertising with location-based services. The technology is used to pinpoint consumers location and provide location-specific advertisements on their mobile devices</a:t>
            </a:r>
            <a:r>
              <a:rPr lang="zh-CN" altLang="en-US" sz="2000" dirty="0" smtClean="0">
                <a:latin typeface="Arial" charset="0"/>
                <a:ea typeface="Arial" charset="0"/>
                <a:cs typeface="Arial" charset="0"/>
              </a:rPr>
              <a:t>.</a:t>
            </a:r>
            <a:endParaRPr lang="vi-VN" altLang="zh-CN" sz="2000" dirty="0" smtClean="0">
              <a:latin typeface="Arial" charset="0"/>
              <a:ea typeface="Arial" charset="0"/>
              <a:cs typeface="Arial" charset="0"/>
            </a:endParaRPr>
          </a:p>
          <a:p>
            <a:r>
              <a:rPr lang="en-US" sz="2000" dirty="0">
                <a:latin typeface="Arial" charset="0"/>
                <a:ea typeface="Arial" charset="0"/>
                <a:cs typeface="Arial" charset="0"/>
              </a:rPr>
              <a:t>Online advertising revenue in the United States from 2000 to 2016 (in billion U.S. dollars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LBA </a:t>
            </a:r>
            <a:r>
              <a:rPr lang="vi-VN" altLang="zh-CN" sz="3600" dirty="0" smtClean="0">
                <a:latin typeface="Arial" panose="020B0604020202020204" pitchFamily="34" charset="0"/>
              </a:rPr>
              <a:t>MERCHANTS</a:t>
            </a:r>
            <a:endParaRPr lang="en-SG" altLang="zh-CN" sz="3600" dirty="0">
              <a:latin typeface="Arial" panose="020B0604020202020204" pitchFamily="34" charset="0"/>
            </a:endParaRPr>
          </a:p>
        </p:txBody>
      </p:sp>
      <p:pic>
        <p:nvPicPr>
          <p:cNvPr id="19" name="Picture 18"/>
          <p:cNvPicPr>
            <a:picLocks noChangeAspect="1"/>
          </p:cNvPicPr>
          <p:nvPr/>
        </p:nvPicPr>
        <p:blipFill>
          <a:blip r:embed="rId7"/>
          <a:stretch>
            <a:fillRect/>
          </a:stretch>
        </p:blipFill>
        <p:spPr>
          <a:xfrm flipH="1">
            <a:off x="7352340" y="3097977"/>
            <a:ext cx="4378611" cy="2793072"/>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spTree>
    <p:extLst>
      <p:ext uri="{BB962C8B-B14F-4D97-AF65-F5344CB8AC3E}">
        <p14:creationId xmlns:p14="http://schemas.microsoft.com/office/powerpoint/2010/main" val="22501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BIKES</a:t>
            </a:r>
            <a:r>
              <a:rPr lang="en-SG" altLang="zh-CN" sz="3600" dirty="0" smtClean="0">
                <a:latin typeface="Arial" panose="020B0604020202020204" pitchFamily="34" charset="0"/>
              </a:rPr>
              <a:t> LBA </a:t>
            </a:r>
            <a:r>
              <a:rPr lang="vi-VN" altLang="zh-CN" sz="3600" dirty="0" smtClean="0">
                <a:latin typeface="Arial" panose="020B0604020202020204" pitchFamily="34" charset="0"/>
              </a:rPr>
              <a:t>MERCHANTS</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24" name="图片 1" descr="google-maps-download-4"/>
          <p:cNvPicPr>
            <a:picLocks noChangeAspect="1"/>
          </p:cNvPicPr>
          <p:nvPr/>
        </p:nvPicPr>
        <p:blipFill>
          <a:blip r:embed="rId8"/>
          <a:stretch>
            <a:fillRect/>
          </a:stretch>
        </p:blipFill>
        <p:spPr>
          <a:xfrm>
            <a:off x="1915890" y="4328541"/>
            <a:ext cx="3270901" cy="1766404"/>
          </a:xfrm>
          <a:prstGeom prst="rect">
            <a:avLst/>
          </a:prstGeom>
        </p:spPr>
      </p:pic>
      <p:pic>
        <p:nvPicPr>
          <p:cNvPr id="25" name="图片 2" descr="Google-maps-iOS"/>
          <p:cNvPicPr>
            <a:picLocks noChangeAspect="1"/>
          </p:cNvPicPr>
          <p:nvPr/>
        </p:nvPicPr>
        <p:blipFill>
          <a:blip r:embed="rId9"/>
          <a:stretch>
            <a:fillRect/>
          </a:stretch>
        </p:blipFill>
        <p:spPr>
          <a:xfrm>
            <a:off x="7621419" y="2796448"/>
            <a:ext cx="2464371" cy="1574610"/>
          </a:xfrm>
          <a:prstGeom prst="rect">
            <a:avLst/>
          </a:prstGeom>
        </p:spPr>
      </p:pic>
      <p:pic>
        <p:nvPicPr>
          <p:cNvPr id="26" name="图片 3" descr="unnamed (1)"/>
          <p:cNvPicPr>
            <a:picLocks noChangeAspect="1"/>
          </p:cNvPicPr>
          <p:nvPr/>
        </p:nvPicPr>
        <p:blipFill>
          <a:blip r:embed="rId10"/>
          <a:stretch>
            <a:fillRect/>
          </a:stretch>
        </p:blipFill>
        <p:spPr>
          <a:xfrm>
            <a:off x="5795703" y="3497901"/>
            <a:ext cx="1551993" cy="2587861"/>
          </a:xfrm>
          <a:prstGeom prst="rect">
            <a:avLst/>
          </a:prstGeom>
        </p:spPr>
      </p:pic>
      <p:pic>
        <p:nvPicPr>
          <p:cNvPr id="27" name="图片 4" descr="513023-googlemapsandroid"/>
          <p:cNvPicPr>
            <a:picLocks noChangeAspect="1"/>
          </p:cNvPicPr>
          <p:nvPr/>
        </p:nvPicPr>
        <p:blipFill>
          <a:blip r:embed="rId11"/>
          <a:stretch>
            <a:fillRect/>
          </a:stretch>
        </p:blipFill>
        <p:spPr>
          <a:xfrm>
            <a:off x="2026064" y="2982311"/>
            <a:ext cx="1883109" cy="1178357"/>
          </a:xfrm>
          <a:prstGeom prst="rect">
            <a:avLst/>
          </a:prstGeom>
        </p:spPr>
      </p:pic>
      <p:pic>
        <p:nvPicPr>
          <p:cNvPr id="28" name="图片 5" descr="google-maps-hotel-price"/>
          <p:cNvPicPr>
            <a:picLocks noChangeAspect="1"/>
          </p:cNvPicPr>
          <p:nvPr/>
        </p:nvPicPr>
        <p:blipFill>
          <a:blip r:embed="rId12"/>
          <a:stretch>
            <a:fillRect/>
          </a:stretch>
        </p:blipFill>
        <p:spPr>
          <a:xfrm>
            <a:off x="7727166" y="4553866"/>
            <a:ext cx="2287504" cy="1647437"/>
          </a:xfrm>
          <a:prstGeom prst="rect">
            <a:avLst/>
          </a:prstGeom>
        </p:spPr>
      </p:pic>
      <p:pic>
        <p:nvPicPr>
          <p:cNvPr id="29" name="图片 6" descr="maxresdefault (3)"/>
          <p:cNvPicPr>
            <a:picLocks noChangeAspect="1"/>
          </p:cNvPicPr>
          <p:nvPr/>
        </p:nvPicPr>
        <p:blipFill>
          <a:blip r:embed="rId13"/>
          <a:stretch>
            <a:fillRect/>
          </a:stretch>
        </p:blipFill>
        <p:spPr>
          <a:xfrm>
            <a:off x="4163816" y="3025558"/>
            <a:ext cx="1397291" cy="786174"/>
          </a:xfrm>
          <a:prstGeom prst="rect">
            <a:avLst/>
          </a:prstGeom>
        </p:spPr>
      </p:pic>
    </p:spTree>
    <p:extLst>
      <p:ext uri="{BB962C8B-B14F-4D97-AF65-F5344CB8AC3E}">
        <p14:creationId xmlns:p14="http://schemas.microsoft.com/office/powerpoint/2010/main" val="29536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E</a:t>
            </a:r>
            <a:r>
              <a:rPr lang="vi-VN" altLang="zh-CN" sz="3600" dirty="0" smtClean="0">
                <a:latin typeface="Arial" panose="020B0604020202020204" pitchFamily="34" charset="0"/>
              </a:rPr>
              <a:t>XCITING</a:t>
            </a:r>
            <a:r>
              <a:rPr lang="en-SG" altLang="zh-CN" sz="3600" dirty="0" smtClean="0">
                <a:latin typeface="Arial" panose="020B0604020202020204" pitchFamily="34" charset="0"/>
              </a:rPr>
              <a:t> O</a:t>
            </a:r>
            <a:r>
              <a:rPr lang="vi-VN" altLang="zh-CN" sz="3600" dirty="0" smtClean="0">
                <a:latin typeface="Arial" panose="020B0604020202020204" pitchFamily="34" charset="0"/>
              </a:rPr>
              <a:t>FFERS NEAR YOU</a:t>
            </a:r>
            <a:endParaRPr lang="en-SG" altLang="zh-CN" sz="3600" dirty="0">
              <a:latin typeface="Arial" panose="020B0604020202020204"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247" y="346810"/>
            <a:ext cx="933604" cy="52818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587" y="338617"/>
            <a:ext cx="933604" cy="528186"/>
          </a:xfrm>
          <a:prstGeom prst="rect">
            <a:avLst/>
          </a:prstGeom>
        </p:spPr>
      </p:pic>
      <p:pic>
        <p:nvPicPr>
          <p:cNvPr id="17" name="图片 2" descr="offerday"/>
          <p:cNvPicPr>
            <a:picLocks noChangeAspect="1"/>
          </p:cNvPicPr>
          <p:nvPr/>
        </p:nvPicPr>
        <p:blipFill>
          <a:blip r:embed="rId8"/>
          <a:stretch>
            <a:fillRect/>
          </a:stretch>
        </p:blipFill>
        <p:spPr>
          <a:xfrm>
            <a:off x="922508" y="2609602"/>
            <a:ext cx="4098522" cy="2897749"/>
          </a:xfrm>
          <a:prstGeom prst="rect">
            <a:avLst/>
          </a:prstGeom>
        </p:spPr>
      </p:pic>
      <p:pic>
        <p:nvPicPr>
          <p:cNvPr id="18" name="图片 3" descr="com.fyndus.fyndus"/>
          <p:cNvPicPr>
            <a:picLocks noChangeAspect="1"/>
          </p:cNvPicPr>
          <p:nvPr/>
        </p:nvPicPr>
        <p:blipFill>
          <a:blip r:embed="rId9"/>
          <a:stretch>
            <a:fillRect/>
          </a:stretch>
        </p:blipFill>
        <p:spPr>
          <a:xfrm>
            <a:off x="5467149" y="3007184"/>
            <a:ext cx="2699322" cy="2102583"/>
          </a:xfrm>
          <a:prstGeom prst="rect">
            <a:avLst/>
          </a:prstGeom>
        </p:spPr>
      </p:pic>
      <p:pic>
        <p:nvPicPr>
          <p:cNvPr id="20" name="图片 6" descr="Overview-Phone-1"/>
          <p:cNvPicPr>
            <a:picLocks noChangeAspect="1"/>
          </p:cNvPicPr>
          <p:nvPr/>
        </p:nvPicPr>
        <p:blipFill>
          <a:blip r:embed="rId10"/>
          <a:stretch>
            <a:fillRect/>
          </a:stretch>
        </p:blipFill>
        <p:spPr>
          <a:xfrm>
            <a:off x="8451935" y="3090440"/>
            <a:ext cx="1820098" cy="3407427"/>
          </a:xfrm>
          <a:prstGeom prst="rect">
            <a:avLst/>
          </a:prstGeom>
        </p:spPr>
      </p:pic>
    </p:spTree>
    <p:extLst>
      <p:ext uri="{BB962C8B-B14F-4D97-AF65-F5344CB8AC3E}">
        <p14:creationId xmlns:p14="http://schemas.microsoft.com/office/powerpoint/2010/main" val="180923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Autofit/>
          </a:bodyPr>
          <a:lstStyle/>
          <a:p>
            <a:r>
              <a:rPr lang="zh-CN" altLang="en-US" sz="2000" b="1" u="sng" dirty="0" smtClean="0">
                <a:latin typeface="Arial" charset="0"/>
                <a:ea typeface="Arial" charset="0"/>
                <a:cs typeface="Arial" charset="0"/>
              </a:rPr>
              <a:t>Here</a:t>
            </a:r>
            <a:r>
              <a:rPr lang="en-SG" altLang="zh-CN" sz="2000" b="1" u="sng" dirty="0" smtClean="0">
                <a:latin typeface="Arial" charset="0"/>
                <a:ea typeface="Arial" charset="0"/>
                <a:cs typeface="Arial" charset="0"/>
              </a:rPr>
              <a:t>‘</a:t>
            </a:r>
            <a:r>
              <a:rPr lang="zh-CN" altLang="en-US" sz="2000" b="1" u="sng" dirty="0" smtClean="0">
                <a:latin typeface="Arial" charset="0"/>
                <a:ea typeface="Arial" charset="0"/>
                <a:cs typeface="Arial" charset="0"/>
              </a:rPr>
              <a:t>s </a:t>
            </a:r>
            <a:r>
              <a:rPr lang="zh-CN" altLang="en-US" sz="2000" b="1" u="sng" dirty="0">
                <a:latin typeface="Arial" charset="0"/>
                <a:ea typeface="Arial" charset="0"/>
                <a:cs typeface="Arial" charset="0"/>
              </a:rPr>
              <a:t>How Much Uber Made in Revenue in 2016</a:t>
            </a:r>
          </a:p>
          <a:p>
            <a:pPr marL="0" indent="0">
              <a:buNone/>
            </a:pPr>
            <a:r>
              <a:rPr lang="zh-CN" altLang="en-US" dirty="0" smtClean="0">
                <a:latin typeface="Arial" charset="0"/>
                <a:ea typeface="Arial" charset="0"/>
                <a:cs typeface="Arial" charset="0"/>
              </a:rPr>
              <a:t>Ride-hailing </a:t>
            </a:r>
            <a:r>
              <a:rPr lang="zh-CN" altLang="en-US" dirty="0">
                <a:latin typeface="Arial" charset="0"/>
                <a:ea typeface="Arial" charset="0"/>
                <a:cs typeface="Arial" charset="0"/>
              </a:rPr>
              <a:t>service Uber Technologies generated $6.5 billion in revenue last year and its gross bookings doubled to $20 billion, the ride-hailing service said on Friday</a:t>
            </a:r>
            <a:r>
              <a:rPr lang="zh-CN" altLang="en-US" dirty="0" smtClean="0">
                <a:latin typeface="Arial" charset="0"/>
                <a:ea typeface="Arial" charset="0"/>
                <a:cs typeface="Arial" charset="0"/>
              </a:rPr>
              <a:t>.</a:t>
            </a:r>
            <a:endParaRPr lang="vi-VN" altLang="zh-CN" dirty="0" smtClean="0">
              <a:latin typeface="Arial" charset="0"/>
              <a:ea typeface="Arial" charset="0"/>
              <a:cs typeface="Arial" charset="0"/>
            </a:endParaRPr>
          </a:p>
          <a:p>
            <a:r>
              <a:rPr lang="zh-CN" altLang="en-US" sz="2000" b="1" u="sng" dirty="0">
                <a:latin typeface="Arial" charset="0"/>
                <a:ea typeface="Arial" charset="0"/>
                <a:cs typeface="Arial" charset="0"/>
              </a:rPr>
              <a:t>King of the road battle in </a:t>
            </a:r>
            <a:r>
              <a:rPr lang="zh-CN" altLang="en-US" sz="2000" b="1" u="sng" dirty="0" smtClean="0">
                <a:latin typeface="Arial" charset="0"/>
                <a:ea typeface="Arial" charset="0"/>
                <a:cs typeface="Arial" charset="0"/>
              </a:rPr>
              <a:t>Vietnam</a:t>
            </a:r>
            <a:endParaRPr lang="vi-VN" altLang="zh-CN" sz="2000" dirty="0" smtClean="0">
              <a:latin typeface="Arial" charset="0"/>
              <a:ea typeface="Arial" charset="0"/>
              <a:cs typeface="Arial" charset="0"/>
            </a:endParaRPr>
          </a:p>
          <a:p>
            <a:pPr marL="0" indent="0">
              <a:buNone/>
            </a:pPr>
            <a:r>
              <a:rPr lang="zh-CN" altLang="en-US" dirty="0" smtClean="0">
                <a:latin typeface="Arial" charset="0"/>
                <a:ea typeface="Arial" charset="0"/>
                <a:cs typeface="Arial" charset="0"/>
              </a:rPr>
              <a:t>Ride-sharing </a:t>
            </a:r>
            <a:r>
              <a:rPr lang="zh-CN" altLang="en-US" dirty="0">
                <a:latin typeface="Arial" charset="0"/>
                <a:ea typeface="Arial" charset="0"/>
                <a:cs typeface="Arial" charset="0"/>
              </a:rPr>
              <a:t>apps Grab and Uber go head to head to dominate and redefine </a:t>
            </a:r>
            <a:r>
              <a:rPr lang="zh-CN" altLang="en-US" dirty="0" smtClean="0">
                <a:latin typeface="Arial" charset="0"/>
                <a:ea typeface="Arial" charset="0"/>
                <a:cs typeface="Arial" charset="0"/>
              </a:rPr>
              <a:t>the </a:t>
            </a:r>
            <a:r>
              <a:rPr lang="zh-CN" altLang="en-US" dirty="0">
                <a:latin typeface="Arial" charset="0"/>
                <a:ea typeface="Arial" charset="0"/>
                <a:cs typeface="Arial" charset="0"/>
              </a:rPr>
              <a:t>fast growing country's transportation </a:t>
            </a:r>
            <a:r>
              <a:rPr lang="zh-CN" altLang="en-US" dirty="0" smtClean="0">
                <a:latin typeface="Arial" charset="0"/>
                <a:ea typeface="Arial" charset="0"/>
                <a:cs typeface="Arial" charset="0"/>
              </a:rPr>
              <a:t>sector</a:t>
            </a:r>
            <a:endParaRPr lang="vi-VN" altLang="zh-CN" dirty="0" smtClean="0">
              <a:latin typeface="Arial" charset="0"/>
              <a:ea typeface="Arial" charset="0"/>
              <a:cs typeface="Arial" charset="0"/>
            </a:endParaRPr>
          </a:p>
          <a:p>
            <a:r>
              <a:rPr lang="zh-CN" altLang="en-US" sz="2000" b="1" u="sng" dirty="0">
                <a:latin typeface="Arial" charset="0"/>
                <a:ea typeface="Arial" charset="0"/>
                <a:cs typeface="Arial" charset="0"/>
              </a:rPr>
              <a:t>GrabTaxi raises $350M to boost SE Asia </a:t>
            </a:r>
            <a:r>
              <a:rPr lang="zh-CN" altLang="en-US" sz="2000" b="1" u="sng" dirty="0" smtClean="0">
                <a:latin typeface="Arial" charset="0"/>
                <a:ea typeface="Arial" charset="0"/>
                <a:cs typeface="Arial" charset="0"/>
              </a:rPr>
              <a:t>operations</a:t>
            </a:r>
            <a:endParaRPr lang="zh-CN" altLang="en-US" sz="2000" dirty="0">
              <a:latin typeface="Arial" charset="0"/>
              <a:ea typeface="Arial" charset="0"/>
              <a:cs typeface="Arial" charset="0"/>
            </a:endParaRPr>
          </a:p>
          <a:p>
            <a:pPr marL="0" indent="0">
              <a:buNone/>
            </a:pPr>
            <a:endParaRPr lang="zh-CN" altLang="en-US" sz="2000"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vi-VN" altLang="zh-CN" sz="3600" dirty="0" smtClean="0">
                <a:latin typeface="Arial" panose="020B0604020202020204" pitchFamily="34" charset="0"/>
              </a:rPr>
              <a:t>VTAXI: THE NEXT E-HAIL APP</a:t>
            </a:r>
            <a:endParaRPr lang="en-SG" altLang="zh-CN" sz="3600" dirty="0">
              <a:latin typeface="Arial" panose="020B0604020202020204" pitchFamily="34" charset="0"/>
            </a:endParaRPr>
          </a:p>
        </p:txBody>
      </p:sp>
      <p:pic>
        <p:nvPicPr>
          <p:cNvPr id="14" name="图片 6" descr="download (3)"/>
          <p:cNvPicPr>
            <a:picLocks noChangeAspect="1"/>
          </p:cNvPicPr>
          <p:nvPr/>
        </p:nvPicPr>
        <p:blipFill>
          <a:blip r:embed="rId7"/>
          <a:stretch>
            <a:fillRect/>
          </a:stretch>
        </p:blipFill>
        <p:spPr>
          <a:xfrm>
            <a:off x="8403357" y="2302262"/>
            <a:ext cx="2609215" cy="1752600"/>
          </a:xfrm>
          <a:prstGeom prst="rect">
            <a:avLst/>
          </a:prstGeom>
        </p:spPr>
      </p:pic>
      <p:pic>
        <p:nvPicPr>
          <p:cNvPr id="17" name="图片 5" descr="grab-taxi-5"/>
          <p:cNvPicPr>
            <a:picLocks noChangeAspect="1"/>
          </p:cNvPicPr>
          <p:nvPr/>
        </p:nvPicPr>
        <p:blipFill>
          <a:blip r:embed="rId8"/>
          <a:stretch>
            <a:fillRect/>
          </a:stretch>
        </p:blipFill>
        <p:spPr>
          <a:xfrm>
            <a:off x="7930282" y="4054862"/>
            <a:ext cx="3477260" cy="2376170"/>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5247" y="210671"/>
            <a:ext cx="949911" cy="657261"/>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556" y="292794"/>
            <a:ext cx="949911" cy="657261"/>
          </a:xfrm>
          <a:prstGeom prst="rect">
            <a:avLst/>
          </a:prstGeom>
        </p:spPr>
      </p:pic>
    </p:spTree>
    <p:extLst>
      <p:ext uri="{BB962C8B-B14F-4D97-AF65-F5344CB8AC3E}">
        <p14:creationId xmlns:p14="http://schemas.microsoft.com/office/powerpoint/2010/main" val="24516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fontScale="92500" lnSpcReduction="10000"/>
          </a:bodyPr>
          <a:lstStyle/>
          <a:p>
            <a:r>
              <a:rPr lang="zh-CN" altLang="en-US" sz="2000" dirty="0">
                <a:latin typeface="Arial" charset="0"/>
                <a:ea typeface="Arial" charset="0"/>
                <a:cs typeface="Arial" charset="0"/>
              </a:rPr>
              <a:t>Newzoo released the latest quarterly update of its Global Games Market Report. It shows that gamers worldwide will generate a total of $99.6 billion in revenues in 2016, up 8.5% compared to 2015. For the first time, mobile gaming will take a larger share than PC with $36.9 billion, up 21.3% globally. APAC continues to dominate worldwide, accounting for 47% of the market. China alone accounts for one-quarter of all global game revenues. Newzoo expects the global market to grow at a CAGR of +6.6% toward 2019, eventually reaching $118.6 billion with mobile gaming at $52.5 billion.</a:t>
            </a:r>
          </a:p>
          <a:p>
            <a:pPr marL="0" indent="0" algn="r">
              <a:buNone/>
            </a:pPr>
            <a:r>
              <a:rPr lang="zh-CN" altLang="en-US" sz="2000" i="1" dirty="0">
                <a:latin typeface="Arial" charset="0"/>
                <a:ea typeface="Arial" charset="0"/>
                <a:cs typeface="Arial" charset="0"/>
              </a:rPr>
              <a:t>APR 21 2016</a:t>
            </a:r>
            <a:endParaRPr lang="zh-CN" altLang="en-US" sz="2000" i="1" dirty="0">
              <a:latin typeface="Arial" charset="0"/>
              <a:ea typeface="Arial" charset="0"/>
              <a:cs typeface="Arial" charset="0"/>
            </a:endParaRPr>
          </a:p>
        </p:txBody>
      </p:sp>
      <p:sp>
        <p:nvSpPr>
          <p:cNvPr id="5" name="文本框 10"/>
          <p:cNvSpPr txBox="1"/>
          <p:nvPr/>
        </p:nvSpPr>
        <p:spPr>
          <a:xfrm>
            <a:off x="1438467" y="368852"/>
            <a:ext cx="1931670" cy="398780"/>
          </a:xfrm>
          <a:prstGeom prst="rect">
            <a:avLst/>
          </a:prstGeom>
          <a:noFill/>
        </p:spPr>
        <p:txBody>
          <a:bodyPr wrap="none" rtlCol="0">
            <a:spAutoFit/>
          </a:bodyPr>
          <a:lstStyle/>
          <a:p>
            <a:r>
              <a:rPr lang="en-SG" altLang="zh-CN" sz="2000" dirty="0" err="1">
                <a:latin typeface="Arial" panose="020B0604020202020204" pitchFamily="34" charset="0"/>
              </a:rPr>
              <a:t>www.vnavi.com</a:t>
            </a:r>
            <a:endParaRPr lang="en-SG" altLang="zh-CN" sz="2000" dirty="0">
              <a:latin typeface="Arial" panose="020B0604020202020204" pitchFamily="34" charset="0"/>
            </a:endParaRPr>
          </a:p>
        </p:txBody>
      </p:sp>
      <p:pic>
        <p:nvPicPr>
          <p:cNvPr id="6" name="44B7C0F4-79DB-4F8B-9303-0E098D69D8BE-1" descr="qt_temp"/>
          <p:cNvPicPr>
            <a:picLocks noChangeAspect="1"/>
          </p:cNvPicPr>
          <p:nvPr/>
        </p:nvPicPr>
        <p:blipFill>
          <a:blip r:embed="rId2"/>
          <a:stretch>
            <a:fillRect/>
          </a:stretch>
        </p:blipFill>
        <p:spPr>
          <a:xfrm>
            <a:off x="11086550" y="381095"/>
            <a:ext cx="641985" cy="641985"/>
          </a:xfrm>
          <a:prstGeom prst="rect">
            <a:avLst/>
          </a:prstGeom>
        </p:spPr>
      </p:pic>
      <p:pic>
        <p:nvPicPr>
          <p:cNvPr id="7" name="图片 23" descr="images"/>
          <p:cNvPicPr>
            <a:picLocks noChangeAspect="1"/>
          </p:cNvPicPr>
          <p:nvPr/>
        </p:nvPicPr>
        <p:blipFill>
          <a:blip r:embed="rId3"/>
          <a:stretch>
            <a:fillRect/>
          </a:stretch>
        </p:blipFill>
        <p:spPr>
          <a:xfrm>
            <a:off x="8697045" y="363950"/>
            <a:ext cx="586105" cy="586105"/>
          </a:xfrm>
          <a:prstGeom prst="rect">
            <a:avLst/>
          </a:prstGeom>
        </p:spPr>
      </p:pic>
      <p:pic>
        <p:nvPicPr>
          <p:cNvPr id="8" name="图片 24" descr="depositphotos_46459927-stock-illustration-cambodia-flag-button"/>
          <p:cNvPicPr>
            <a:picLocks noChangeAspect="1"/>
          </p:cNvPicPr>
          <p:nvPr/>
        </p:nvPicPr>
        <p:blipFill>
          <a:blip r:embed="rId4"/>
          <a:stretch>
            <a:fillRect/>
          </a:stretch>
        </p:blipFill>
        <p:spPr>
          <a:xfrm>
            <a:off x="9401260" y="381095"/>
            <a:ext cx="613410" cy="613410"/>
          </a:xfrm>
          <a:prstGeom prst="rect">
            <a:avLst/>
          </a:prstGeom>
        </p:spPr>
      </p:pic>
      <p:sp>
        <p:nvSpPr>
          <p:cNvPr id="9" name="文本框 25"/>
          <p:cNvSpPr txBox="1"/>
          <p:nvPr/>
        </p:nvSpPr>
        <p:spPr>
          <a:xfrm>
            <a:off x="10085790" y="439515"/>
            <a:ext cx="1000760" cy="460375"/>
          </a:xfrm>
          <a:prstGeom prst="rect">
            <a:avLst/>
          </a:prstGeom>
          <a:noFill/>
        </p:spPr>
        <p:txBody>
          <a:bodyPr wrap="square" rtlCol="0">
            <a:spAutoFit/>
          </a:bodyPr>
          <a:lstStyle/>
          <a:p>
            <a:pPr algn="ctr"/>
            <a:r>
              <a:rPr lang="en-SG" altLang="zh-CN" sz="1200" dirty="0">
                <a:latin typeface="Calibri" panose="020F0502020204030204" charset="0"/>
              </a:rPr>
              <a:t>APP </a:t>
            </a:r>
          </a:p>
          <a:p>
            <a:pPr algn="ctr"/>
            <a:r>
              <a:rPr lang="en-SG" altLang="zh-CN" sz="1200" dirty="0">
                <a:latin typeface="Calibri" panose="020F0502020204030204" charset="0"/>
              </a:rPr>
              <a:t>Download</a:t>
            </a:r>
          </a:p>
        </p:txBody>
      </p:sp>
      <p:pic>
        <p:nvPicPr>
          <p:cNvPr id="10" name="图片 27" descr="download"/>
          <p:cNvPicPr>
            <a:picLocks noChangeAspect="1"/>
          </p:cNvPicPr>
          <p:nvPr/>
        </p:nvPicPr>
        <p:blipFill>
          <a:blip r:embed="rId5"/>
          <a:stretch>
            <a:fillRect/>
          </a:stretch>
        </p:blipFill>
        <p:spPr>
          <a:xfrm>
            <a:off x="6816810" y="433165"/>
            <a:ext cx="1635125" cy="436245"/>
          </a:xfrm>
          <a:prstGeom prst="rect">
            <a:avLst/>
          </a:prstGeom>
        </p:spPr>
      </p:pic>
      <p:pic>
        <p:nvPicPr>
          <p:cNvPr id="11" name="图片 28" descr="download (2)"/>
          <p:cNvPicPr>
            <a:picLocks noChangeAspect="1"/>
          </p:cNvPicPr>
          <p:nvPr/>
        </p:nvPicPr>
        <p:blipFill>
          <a:blip r:embed="rId6"/>
          <a:stretch>
            <a:fillRect/>
          </a:stretch>
        </p:blipFill>
        <p:spPr>
          <a:xfrm>
            <a:off x="5021030" y="403320"/>
            <a:ext cx="1550670" cy="506730"/>
          </a:xfrm>
          <a:prstGeom prst="rect">
            <a:avLst/>
          </a:prstGeom>
        </p:spPr>
      </p:pic>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GAMES</a:t>
            </a:r>
            <a:endParaRPr lang="en-SG" altLang="zh-CN" sz="3600" dirty="0">
              <a:latin typeface="Arial" panose="020B0604020202020204" pitchFamily="34" charset="0"/>
            </a:endParaRPr>
          </a:p>
        </p:txBody>
      </p:sp>
      <p:pic>
        <p:nvPicPr>
          <p:cNvPr id="14" name="图片 1" descr="Q2_2016_Newzoo_Global_Games_Market_Revenue_Growth_2015-2019"/>
          <p:cNvPicPr>
            <a:picLocks noChangeAspect="1"/>
          </p:cNvPicPr>
          <p:nvPr/>
        </p:nvPicPr>
        <p:blipFill>
          <a:blip r:embed="rId7"/>
          <a:stretch>
            <a:fillRect/>
          </a:stretch>
        </p:blipFill>
        <p:spPr>
          <a:xfrm>
            <a:off x="7620479" y="2917797"/>
            <a:ext cx="4174972" cy="3153431"/>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8247" y="278705"/>
            <a:ext cx="1037297" cy="590705"/>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342" y="278818"/>
            <a:ext cx="1037125" cy="590607"/>
          </a:xfrm>
          <a:prstGeom prst="rect">
            <a:avLst/>
          </a:prstGeom>
        </p:spPr>
      </p:pic>
    </p:spTree>
    <p:extLst>
      <p:ext uri="{BB962C8B-B14F-4D97-AF65-F5344CB8AC3E}">
        <p14:creationId xmlns:p14="http://schemas.microsoft.com/office/powerpoint/2010/main" val="613349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78</TotalTime>
  <Words>863</Words>
  <Application>Microsoft Macintosh PowerPoint</Application>
  <PresentationFormat>Widescreen</PresentationFormat>
  <Paragraphs>160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Calibri Light</vt:lpstr>
      <vt:lpstr>Times New Roman</vt:lpstr>
      <vt:lpstr>Wingdings</vt:lpstr>
      <vt:lpstr>宋体</vt:lpstr>
      <vt:lpstr>Arial</vt:lpstr>
      <vt:lpstr>Celestial</vt:lpstr>
      <vt:lpstr>Vglobal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Vglobal</dc:title>
  <dc:creator>Microsoft Office User</dc:creator>
  <cp:lastModifiedBy>Microsoft Office User</cp:lastModifiedBy>
  <cp:revision>32</cp:revision>
  <dcterms:created xsi:type="dcterms:W3CDTF">2017-07-24T14:07:25Z</dcterms:created>
  <dcterms:modified xsi:type="dcterms:W3CDTF">2017-07-24T15:26:08Z</dcterms:modified>
</cp:coreProperties>
</file>